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2" r:id="rId1"/>
  </p:sldMasterIdLst>
  <p:notesMasterIdLst>
    <p:notesMasterId r:id="rId36"/>
  </p:notesMasterIdLst>
  <p:sldIdLst>
    <p:sldId id="256" r:id="rId2"/>
    <p:sldId id="257" r:id="rId3"/>
    <p:sldId id="258" r:id="rId4"/>
    <p:sldId id="259" r:id="rId5"/>
    <p:sldId id="260" r:id="rId6"/>
    <p:sldId id="269" r:id="rId7"/>
    <p:sldId id="272" r:id="rId8"/>
    <p:sldId id="270" r:id="rId9"/>
    <p:sldId id="263" r:id="rId10"/>
    <p:sldId id="262" r:id="rId11"/>
    <p:sldId id="273" r:id="rId12"/>
    <p:sldId id="264" r:id="rId13"/>
    <p:sldId id="266" r:id="rId14"/>
    <p:sldId id="265" r:id="rId15"/>
    <p:sldId id="291" r:id="rId16"/>
    <p:sldId id="274" r:id="rId17"/>
    <p:sldId id="267" r:id="rId18"/>
    <p:sldId id="275" r:id="rId19"/>
    <p:sldId id="292" r:id="rId20"/>
    <p:sldId id="277" r:id="rId21"/>
    <p:sldId id="290" r:id="rId22"/>
    <p:sldId id="276" r:id="rId23"/>
    <p:sldId id="279" r:id="rId24"/>
    <p:sldId id="288" r:id="rId25"/>
    <p:sldId id="289" r:id="rId26"/>
    <p:sldId id="280" r:id="rId27"/>
    <p:sldId id="281" r:id="rId28"/>
    <p:sldId id="268" r:id="rId29"/>
    <p:sldId id="282" r:id="rId30"/>
    <p:sldId id="283" r:id="rId31"/>
    <p:sldId id="293" r:id="rId32"/>
    <p:sldId id="294" r:id="rId33"/>
    <p:sldId id="295" r:id="rId34"/>
    <p:sldId id="296"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475" autoAdjust="0"/>
    <p:restoredTop sz="86996"/>
  </p:normalViewPr>
  <p:slideViewPr>
    <p:cSldViewPr snapToGrid="0">
      <p:cViewPr>
        <p:scale>
          <a:sx n="60" d="100"/>
          <a:sy n="60" d="100"/>
        </p:scale>
        <p:origin x="-1422"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B640D0-3C4C-B749-9E3D-A5E8D91E710A}" type="datetimeFigureOut">
              <a:rPr lang="en-US" smtClean="0"/>
              <a:t>8/25/2017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343F28-AD03-BE40-A5B9-151A7F57F89A}" type="slidenum">
              <a:rPr lang="en-US" smtClean="0"/>
              <a:t>‹#›</a:t>
            </a:fld>
            <a:endParaRPr lang="en-US"/>
          </a:p>
        </p:txBody>
      </p:sp>
    </p:spTree>
    <p:extLst>
      <p:ext uri="{BB962C8B-B14F-4D97-AF65-F5344CB8AC3E}">
        <p14:creationId xmlns:p14="http://schemas.microsoft.com/office/powerpoint/2010/main" val="1721816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algn="just"/>
            <a:r>
              <a:rPr lang="vi-VN" sz="1200" dirty="0" smtClean="0">
                <a:latin typeface="Times New Roman" panose="02020603050405020304" pitchFamily="18" charset="0"/>
                <a:cs typeface="Times New Roman" panose="02020603050405020304" pitchFamily="18" charset="0"/>
              </a:rPr>
              <a:t>Một nghiên cứu điển hình và ví dụ điển hình nhất là Vanderbilt Health đã ký một hợp đồng thuê 12 năm cho gần một nửa số 850.000 feet vuông tại trung tâm mua sắm One Hundred Oaks ở Nashville.</a:t>
            </a:r>
            <a:r>
              <a:rPr lang="en-US" sz="1200" dirty="0" smtClean="0">
                <a:latin typeface="Times New Roman" panose="02020603050405020304" pitchFamily="18" charset="0"/>
                <a:cs typeface="Times New Roman" panose="02020603050405020304" pitchFamily="18" charset="0"/>
              </a:rPr>
              <a:t> </a:t>
            </a:r>
            <a:r>
              <a:rPr lang="vi-VN" sz="1200" dirty="0" smtClean="0">
                <a:latin typeface="Times New Roman" panose="02020603050405020304" pitchFamily="18" charset="0"/>
                <a:cs typeface="Times New Roman" panose="02020603050405020304" pitchFamily="18" charset="0"/>
              </a:rPr>
              <a:t>Ở đó họ xây dựng </a:t>
            </a:r>
            <a:r>
              <a:rPr lang="en-US" sz="1200" dirty="0" err="1" smtClean="0">
                <a:latin typeface="Times New Roman" panose="02020603050405020304" pitchFamily="18" charset="0"/>
                <a:cs typeface="Times New Roman" panose="02020603050405020304" pitchFamily="18" charset="0"/>
              </a:rPr>
              <a:t>các</a:t>
            </a:r>
            <a:r>
              <a:rPr lang="en-US" sz="1200" dirty="0" smtClean="0">
                <a:latin typeface="Times New Roman" panose="02020603050405020304" pitchFamily="18" charset="0"/>
                <a:cs typeface="Times New Roman" panose="02020603050405020304" pitchFamily="18" charset="0"/>
              </a:rPr>
              <a:t> </a:t>
            </a:r>
            <a:r>
              <a:rPr lang="vi-VN" sz="1200" dirty="0" smtClean="0">
                <a:latin typeface="Times New Roman" panose="02020603050405020304" pitchFamily="18" charset="0"/>
                <a:cs typeface="Times New Roman" panose="02020603050405020304" pitchFamily="18" charset="0"/>
              </a:rPr>
              <a:t>phòng khám ngoại trú và </a:t>
            </a:r>
            <a:r>
              <a:rPr lang="en-US" sz="1200" dirty="0" err="1" smtClean="0">
                <a:latin typeface="Times New Roman" panose="02020603050405020304" pitchFamily="18" charset="0"/>
                <a:cs typeface="Times New Roman" panose="02020603050405020304" pitchFamily="18" charset="0"/>
              </a:rPr>
              <a:t>một</a:t>
            </a:r>
            <a:r>
              <a:rPr lang="en-US" sz="1200" dirty="0" smtClean="0">
                <a:latin typeface="Times New Roman" panose="02020603050405020304" pitchFamily="18" charset="0"/>
                <a:cs typeface="Times New Roman" panose="02020603050405020304" pitchFamily="18" charset="0"/>
              </a:rPr>
              <a:t> </a:t>
            </a:r>
            <a:r>
              <a:rPr lang="vi-VN" sz="1200" dirty="0" smtClean="0">
                <a:latin typeface="Times New Roman" panose="02020603050405020304" pitchFamily="18" charset="0"/>
                <a:cs typeface="Times New Roman" panose="02020603050405020304" pitchFamily="18" charset="0"/>
              </a:rPr>
              <a:t>spa.</a:t>
            </a:r>
          </a:p>
          <a:p>
            <a:pPr algn="just"/>
            <a:endParaRPr lang="vi-VN" sz="1200" dirty="0" smtClean="0">
              <a:latin typeface="Times New Roman" panose="02020603050405020304" pitchFamily="18" charset="0"/>
              <a:cs typeface="Times New Roman" panose="02020603050405020304" pitchFamily="18" charset="0"/>
            </a:endParaRPr>
          </a:p>
          <a:p>
            <a:pPr algn="just"/>
            <a:r>
              <a:rPr lang="vi-VN" sz="1200" dirty="0" smtClean="0">
                <a:latin typeface="Times New Roman" panose="02020603050405020304" pitchFamily="18" charset="0"/>
                <a:cs typeface="Times New Roman" panose="02020603050405020304" pitchFamily="18" charset="0"/>
              </a:rPr>
              <a:t>"Người ta cũng thường đến các phòng khám ngoại trú ở các khu vực mua sắm vì các triệu chứng nhẹ hơn </a:t>
            </a:r>
            <a:r>
              <a:rPr lang="en-US" sz="1200" dirty="0" err="1" smtClean="0">
                <a:latin typeface="Times New Roman" panose="02020603050405020304" pitchFamily="18" charset="0"/>
                <a:cs typeface="Times New Roman" panose="02020603050405020304" pitchFamily="18" charset="0"/>
              </a:rPr>
              <a:t>là</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đến</a:t>
            </a:r>
            <a:r>
              <a:rPr lang="en-US" sz="1200" dirty="0" smtClean="0">
                <a:latin typeface="Times New Roman" panose="02020603050405020304" pitchFamily="18" charset="0"/>
                <a:cs typeface="Times New Roman" panose="02020603050405020304" pitchFamily="18" charset="0"/>
              </a:rPr>
              <a:t> </a:t>
            </a:r>
            <a:r>
              <a:rPr lang="vi-VN" sz="1200" dirty="0" smtClean="0">
                <a:latin typeface="Times New Roman" panose="02020603050405020304" pitchFamily="18" charset="0"/>
                <a:cs typeface="Times New Roman" panose="02020603050405020304" pitchFamily="18" charset="0"/>
              </a:rPr>
              <a:t>các phòng cấp cứu, nơi </a:t>
            </a:r>
            <a:r>
              <a:rPr lang="en-US" sz="1200" dirty="0" err="1" smtClean="0">
                <a:latin typeface="Times New Roman" panose="02020603050405020304" pitchFamily="18" charset="0"/>
                <a:cs typeface="Times New Roman" panose="02020603050405020304" pitchFamily="18" charset="0"/>
              </a:rPr>
              <a:t>mà</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họ</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phải</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xếp</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hàng</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dài</a:t>
            </a:r>
            <a:r>
              <a:rPr lang="en-US" sz="1200" dirty="0" smtClean="0">
                <a:latin typeface="Times New Roman" panose="02020603050405020304" pitchFamily="18" charset="0"/>
                <a:cs typeface="Times New Roman" panose="02020603050405020304" pitchFamily="18" charset="0"/>
              </a:rPr>
              <a:t> </a:t>
            </a:r>
            <a:r>
              <a:rPr lang="vi-VN" sz="1200" dirty="0" smtClean="0">
                <a:latin typeface="Times New Roman" panose="02020603050405020304" pitchFamily="18" charset="0"/>
                <a:cs typeface="Times New Roman" panose="02020603050405020304" pitchFamily="18" charset="0"/>
              </a:rPr>
              <a:t>và </a:t>
            </a:r>
            <a:r>
              <a:rPr lang="en-US" sz="1200" dirty="0" err="1" smtClean="0">
                <a:latin typeface="Times New Roman" panose="02020603050405020304" pitchFamily="18" charset="0"/>
                <a:cs typeface="Times New Roman" panose="02020603050405020304" pitchFamily="18" charset="0"/>
              </a:rPr>
              <a:t>chịu</a:t>
            </a:r>
            <a:r>
              <a:rPr lang="en-US" sz="1200" dirty="0" smtClean="0">
                <a:latin typeface="Times New Roman" panose="02020603050405020304" pitchFamily="18" charset="0"/>
                <a:cs typeface="Times New Roman" panose="02020603050405020304" pitchFamily="18" charset="0"/>
              </a:rPr>
              <a:t> </a:t>
            </a:r>
            <a:r>
              <a:rPr lang="vi-VN" sz="1200" dirty="0" smtClean="0">
                <a:latin typeface="Times New Roman" panose="02020603050405020304" pitchFamily="18" charset="0"/>
                <a:cs typeface="Times New Roman" panose="02020603050405020304" pitchFamily="18" charset="0"/>
              </a:rPr>
              <a:t>căng thẳng cao".</a:t>
            </a:r>
            <a:endParaRPr lang="en-US" sz="1200"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F2343F28-AD03-BE40-A5B9-151A7F57F89A}" type="slidenum">
              <a:rPr lang="en-US" smtClean="0"/>
              <a:t>14</a:t>
            </a:fld>
            <a:endParaRPr lang="en-US"/>
          </a:p>
        </p:txBody>
      </p:sp>
    </p:spTree>
    <p:extLst>
      <p:ext uri="{BB962C8B-B14F-4D97-AF65-F5344CB8AC3E}">
        <p14:creationId xmlns:p14="http://schemas.microsoft.com/office/powerpoint/2010/main" val="901868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algn="just"/>
            <a:r>
              <a:rPr lang="vi-VN"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Tùy thuộc vào thị trường của </a:t>
            </a:r>
            <a:r>
              <a:rPr lang="en-US" sz="1200" dirty="0" err="1"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mình</a:t>
            </a:r>
            <a:r>
              <a:rPr lang="vi-VN"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mỗi bệnh viện sẽ cần phải xác định liệu</a:t>
            </a:r>
            <a:r>
              <a:rPr lang="en-US"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việc</a:t>
            </a:r>
            <a:r>
              <a:rPr lang="en-US"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phát triển các chương trình hoặc dịch vụ mới hay thuê ngoài</a:t>
            </a:r>
            <a:r>
              <a:rPr lang="en-US"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a:t>
            </a:r>
            <a:endParaRPr lang="vi-VN"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endParaRPr lang="vi-VN"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vi-VN"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Các tổ chức nên tìm kiếm các mô hình cho phép họ cung cấp "các dịch vụ phù hợp ở đúng vị trí" trong khi đồng thời nâng cao </a:t>
            </a:r>
            <a:r>
              <a:rPr lang="en-US" sz="1200" dirty="0" err="1"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đầu</a:t>
            </a:r>
            <a:r>
              <a:rPr lang="en-US"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ra</a:t>
            </a:r>
            <a:r>
              <a:rPr lang="vi-VN"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và giảm thiểu rủi ro.</a:t>
            </a:r>
            <a:endParaRPr lang="en-US" sz="1200"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F2343F28-AD03-BE40-A5B9-151A7F57F89A}" type="slidenum">
              <a:rPr lang="en-US" smtClean="0"/>
              <a:t>16</a:t>
            </a:fld>
            <a:endParaRPr lang="en-US"/>
          </a:p>
        </p:txBody>
      </p:sp>
    </p:spTree>
    <p:extLst>
      <p:ext uri="{BB962C8B-B14F-4D97-AF65-F5344CB8AC3E}">
        <p14:creationId xmlns:p14="http://schemas.microsoft.com/office/powerpoint/2010/main" val="47535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algn="just">
              <a:lnSpc>
                <a:spcPct val="107000"/>
              </a:lnSpc>
              <a:spcBef>
                <a:spcPts val="1200"/>
              </a:spcBef>
              <a:spcAft>
                <a:spcPts val="1200"/>
              </a:spcAft>
            </a:pPr>
            <a:r>
              <a:rPr lang="vi-VN"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Các tổ chức có ít vốn sẽ vẫn có thể đáp ứng với những thay đổi thị trường một cách toàn diện hơn nếu họ </a:t>
            </a:r>
            <a:r>
              <a:rPr lang="en-US" sz="1200" dirty="0" err="1"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suy</a:t>
            </a:r>
            <a:r>
              <a:rPr lang="en-US"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nghĩ</a:t>
            </a:r>
            <a:r>
              <a:rPr lang="en-US"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khác</a:t>
            </a:r>
            <a:r>
              <a:rPr lang="en-US"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đi</a:t>
            </a:r>
            <a:r>
              <a:rPr lang="en-US"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endParaRPr lang="vi-VN"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Bef>
                <a:spcPts val="1200"/>
              </a:spcBef>
              <a:spcAft>
                <a:spcPts val="1200"/>
              </a:spcAft>
            </a:pPr>
            <a:r>
              <a:rPr lang="vi-VN"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Ví dụ - chạy MRI hiện có 16 giờ mỗi ngày thay vì mua một chiếc MRI mới. Các lựa chọn khác bao gồm tạo không gian đa năng hoặc phát triển các chương trình chăm sóc sức khoẻ </a:t>
            </a:r>
            <a:r>
              <a:rPr lang="en-US" sz="1200" dirty="0" err="1"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ảo</a:t>
            </a:r>
            <a:r>
              <a:rPr lang="en-US"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hoặc</a:t>
            </a:r>
            <a:r>
              <a:rPr lang="en-US"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di </a:t>
            </a:r>
            <a:r>
              <a:rPr lang="en-US" sz="1200" dirty="0" err="1"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động</a:t>
            </a:r>
            <a:r>
              <a:rPr lang="en-US" sz="1200"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F2343F28-AD03-BE40-A5B9-151A7F57F89A}" type="slidenum">
              <a:rPr lang="en-US" smtClean="0"/>
              <a:t>18</a:t>
            </a:fld>
            <a:endParaRPr lang="en-US"/>
          </a:p>
        </p:txBody>
      </p:sp>
    </p:spTree>
    <p:extLst>
      <p:ext uri="{BB962C8B-B14F-4D97-AF65-F5344CB8AC3E}">
        <p14:creationId xmlns:p14="http://schemas.microsoft.com/office/powerpoint/2010/main" val="631424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algn="just"/>
            <a:r>
              <a:rPr lang="vi-VN" sz="1200" dirty="0" smtClean="0">
                <a:latin typeface="Times New Roman" panose="02020603050405020304" pitchFamily="18" charset="0"/>
                <a:ea typeface="Times New Roman" panose="02020603050405020304" pitchFamily="18" charset="0"/>
              </a:rPr>
              <a:t>Mặc dù một số kỹ năng cơ bản, chẳng hạn như </a:t>
            </a:r>
            <a:r>
              <a:rPr lang="en-US" sz="1200" dirty="0" err="1" smtClean="0">
                <a:latin typeface="Times New Roman" panose="02020603050405020304" pitchFamily="18" charset="0"/>
                <a:ea typeface="Times New Roman" panose="02020603050405020304" pitchFamily="18" charset="0"/>
              </a:rPr>
              <a:t>khả</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năng</a:t>
            </a:r>
            <a:r>
              <a:rPr lang="en-US" sz="1200" dirty="0" smtClean="0">
                <a:latin typeface="Times New Roman" panose="02020603050405020304" pitchFamily="18" charset="0"/>
                <a:ea typeface="Times New Roman" panose="02020603050405020304" pitchFamily="18" charset="0"/>
              </a:rPr>
              <a:t> </a:t>
            </a:r>
            <a:r>
              <a:rPr lang="vi-VN" sz="1200" dirty="0" smtClean="0">
                <a:latin typeface="Times New Roman" panose="02020603050405020304" pitchFamily="18" charset="0"/>
                <a:ea typeface="Times New Roman" panose="02020603050405020304" pitchFamily="18" charset="0"/>
              </a:rPr>
              <a:t>tài chính và các khả năng truyền thống khác, </a:t>
            </a:r>
            <a:r>
              <a:rPr lang="en-US" sz="1200" dirty="0" err="1" smtClean="0">
                <a:latin typeface="Times New Roman" panose="02020603050405020304" pitchFamily="18" charset="0"/>
                <a:ea typeface="Times New Roman" panose="02020603050405020304" pitchFamily="18" charset="0"/>
              </a:rPr>
              <a:t>thì</a:t>
            </a:r>
            <a:r>
              <a:rPr lang="en-US" sz="1200" dirty="0" smtClean="0">
                <a:latin typeface="Times New Roman" panose="02020603050405020304" pitchFamily="18" charset="0"/>
                <a:ea typeface="Times New Roman" panose="02020603050405020304" pitchFamily="18" charset="0"/>
              </a:rPr>
              <a:t> </a:t>
            </a:r>
            <a:r>
              <a:rPr lang="vi-VN" sz="1200" dirty="0" smtClean="0">
                <a:latin typeface="Times New Roman" panose="02020603050405020304" pitchFamily="18" charset="0"/>
                <a:ea typeface="Times New Roman" panose="02020603050405020304" pitchFamily="18" charset="0"/>
              </a:rPr>
              <a:t>vẫn cần thiết cho một Giám đốc điều hành</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nhưng</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mô</a:t>
            </a:r>
            <a:r>
              <a:rPr lang="vi-VN" sz="1200" dirty="0" smtClean="0">
                <a:latin typeface="Times New Roman" panose="02020603050405020304" pitchFamily="18" charset="0"/>
                <a:ea typeface="Times New Roman" panose="02020603050405020304" pitchFamily="18" charset="0"/>
              </a:rPr>
              <a:t> hình kinh doanh đang thay đổi nhanh chóng.</a:t>
            </a:r>
          </a:p>
          <a:p>
            <a:pPr algn="just"/>
            <a:endParaRPr lang="vi-VN" sz="1200" dirty="0" smtClean="0">
              <a:latin typeface="Times New Roman" panose="02020603050405020304" pitchFamily="18" charset="0"/>
              <a:ea typeface="Times New Roman" panose="02020603050405020304" pitchFamily="18" charset="0"/>
            </a:endParaRPr>
          </a:p>
          <a:p>
            <a:pPr algn="just"/>
            <a:r>
              <a:rPr lang="vi-VN" sz="1200" dirty="0" smtClean="0">
                <a:latin typeface="Times New Roman" panose="02020603050405020304" pitchFamily="18" charset="0"/>
                <a:ea typeface="Times New Roman" panose="02020603050405020304" pitchFamily="18" charset="0"/>
              </a:rPr>
              <a:t>Các giám đốc điều hành trong môi trường này phải suy nghĩ khác biệt về những thách thức mà tổ chức của họ phải đối mặt trong một môi trường chăm sóc sức khoẻ </a:t>
            </a:r>
            <a:r>
              <a:rPr lang="en-US" sz="1200" dirty="0" err="1" smtClean="0">
                <a:latin typeface="Times New Roman" panose="02020603050405020304" pitchFamily="18" charset="0"/>
                <a:ea typeface="Times New Roman" panose="02020603050405020304" pitchFamily="18" charset="0"/>
              </a:rPr>
              <a:t>nhiều</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thay</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đổi</a:t>
            </a:r>
            <a:r>
              <a:rPr lang="en-US" sz="1200" dirty="0" smtClean="0">
                <a:latin typeface="Times New Roman" panose="02020603050405020304" pitchFamily="18" charset="0"/>
                <a:ea typeface="Times New Roman" panose="02020603050405020304" pitchFamily="18" charset="0"/>
              </a:rPr>
              <a:t> </a:t>
            </a:r>
            <a:r>
              <a:rPr lang="vi-VN" sz="1200" dirty="0" smtClean="0">
                <a:latin typeface="Times New Roman" panose="02020603050405020304" pitchFamily="18" charset="0"/>
                <a:ea typeface="Times New Roman" panose="02020603050405020304" pitchFamily="18" charset="0"/>
              </a:rPr>
              <a:t>và các giải pháp có thể được áp dụng.</a:t>
            </a:r>
            <a:endParaRPr lang="en-US" sz="1200" dirty="0" smtClean="0">
              <a:latin typeface="Times New Roman" panose="02020603050405020304" pitchFamily="18" charset="0"/>
              <a:ea typeface="Times New Roman" panose="02020603050405020304" pitchFamily="18" charset="0"/>
            </a:endParaRPr>
          </a:p>
          <a:p>
            <a:pPr algn="just"/>
            <a:endParaRPr lang="en-US" sz="1200" dirty="0" smtClean="0">
              <a:latin typeface="Times New Roman" panose="02020603050405020304" pitchFamily="18" charset="0"/>
              <a:ea typeface="Times New Roman" panose="02020603050405020304" pitchFamily="18" charset="0"/>
            </a:endParaRPr>
          </a:p>
          <a:p>
            <a:pPr algn="just"/>
            <a:r>
              <a:rPr lang="en-US" sz="1200" dirty="0" err="1" smtClean="0">
                <a:latin typeface="Times New Roman" panose="02020603050405020304" pitchFamily="18" charset="0"/>
                <a:ea typeface="Times New Roman" panose="02020603050405020304" pitchFamily="18" charset="0"/>
              </a:rPr>
              <a:t>Với</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quan</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điểm</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đó</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trên</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cương</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vị</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là</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một</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Giám</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đốc</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điều</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hành</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bạn</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nên</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sở</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hữu</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một</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phong</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cách</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lãnh</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đạo</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hợp</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tác</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và</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khả</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năng</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để</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quản</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lý</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một</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cách</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hiệu</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quả</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động</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lực</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học</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chăm</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sóc</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sức</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khỏe</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đang</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chuyển</a:t>
            </a:r>
            <a:r>
              <a:rPr lang="en-US" sz="1200" dirty="0" smtClean="0">
                <a:latin typeface="Times New Roman" panose="02020603050405020304" pitchFamily="18" charset="0"/>
                <a:ea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rPr>
              <a:t>đổi</a:t>
            </a:r>
            <a:r>
              <a:rPr lang="en-US" sz="1200" dirty="0" smtClean="0">
                <a:latin typeface="Times New Roman" panose="02020603050405020304" pitchFamily="18" charset="0"/>
                <a:ea typeface="Times New Roman" panose="02020603050405020304" pitchFamily="18" charset="0"/>
              </a:rPr>
              <a:t>.  </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31</a:t>
            </a:fld>
            <a:endParaRPr lang="en-US"/>
          </a:p>
        </p:txBody>
      </p:sp>
    </p:spTree>
    <p:extLst>
      <p:ext uri="{BB962C8B-B14F-4D97-AF65-F5344CB8AC3E}">
        <p14:creationId xmlns:p14="http://schemas.microsoft.com/office/powerpoint/2010/main" val="72434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vi-VN" smtClean="0"/>
              <a:t>Click to edit Master title style</a:t>
            </a:r>
            <a:endParaRPr lang="en-US"/>
          </a:p>
        </p:txBody>
      </p:sp>
      <p:sp>
        <p:nvSpPr>
          <p:cNvPr id="3" name="Subtitle 2"/>
          <p:cNvSpPr>
            <a:spLocks noGrp="1"/>
          </p:cNvSpPr>
          <p:nvPr>
            <p:ph type="subTitle" idx="1"/>
          </p:nvPr>
        </p:nvSpPr>
        <p:spPr>
          <a:xfrm>
            <a:off x="1143000" y="3602037"/>
            <a:ext cx="6858000"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6510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Content Placeholder 2"/>
          <p:cNvSpPr>
            <a:spLocks noGrp="1"/>
          </p:cNvSpPr>
          <p:nvPr>
            <p:ph idx="1"/>
          </p:nvPr>
        </p:nvSpPr>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10"/>
          </p:nvPr>
        </p:nvSpPr>
        <p:spPr/>
        <p:txBody>
          <a:bodyPr/>
          <a:lstStyle/>
          <a:p>
            <a:fld id="{42A54C80-263E-416B-A8E0-580EDEADCBDC}" type="datetimeFigureOut">
              <a:rPr lang="en-US" smtClean="0"/>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54743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vi-VN" smtClean="0"/>
              <a:t>Click to edit Master title style</a:t>
            </a:r>
            <a:endParaRPr lang="en-US"/>
          </a:p>
        </p:txBody>
      </p:sp>
      <p:sp>
        <p:nvSpPr>
          <p:cNvPr id="3" name="Text Placeholder 2"/>
          <p:cNvSpPr>
            <a:spLocks noGrp="1"/>
          </p:cNvSpPr>
          <p:nvPr>
            <p:ph type="body" idx="1"/>
          </p:nvPr>
        </p:nvSpPr>
        <p:spPr>
          <a:xfrm>
            <a:off x="623888"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1677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Content Placeholder 2"/>
          <p:cNvSpPr>
            <a:spLocks noGrp="1"/>
          </p:cNvSpPr>
          <p:nvPr>
            <p:ph sz="half" idx="1"/>
          </p:nvPr>
        </p:nvSpPr>
        <p:spPr>
          <a:xfrm>
            <a:off x="628650" y="1825625"/>
            <a:ext cx="3886200" cy="4351339"/>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Content Placeholder 3"/>
          <p:cNvSpPr>
            <a:spLocks noGrp="1"/>
          </p:cNvSpPr>
          <p:nvPr>
            <p:ph sz="half" idx="2"/>
          </p:nvPr>
        </p:nvSpPr>
        <p:spPr>
          <a:xfrm>
            <a:off x="4629150" y="1825625"/>
            <a:ext cx="3886200" cy="4351339"/>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5" name="Date Placeholder 4"/>
          <p:cNvSpPr>
            <a:spLocks noGrp="1"/>
          </p:cNvSpPr>
          <p:nvPr>
            <p:ph type="dt" sz="half" idx="10"/>
          </p:nvPr>
        </p:nvSpPr>
        <p:spPr/>
        <p:txBody>
          <a:bodyPr/>
          <a:lstStyle/>
          <a:p>
            <a:fld id="{42A54C80-263E-416B-A8E0-580EDEADCBDC}" type="datetimeFigureOut">
              <a:rPr lang="en-US" smtClean="0"/>
              <a:t>8/25/2017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317187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1325563"/>
          </a:xfrm>
        </p:spPr>
        <p:txBody>
          <a:bodyPr/>
          <a:lstStyle/>
          <a:p>
            <a:r>
              <a:rPr lang="vi-VN"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smtClean="0"/>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14559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7417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3423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vi-VN" smtClean="0"/>
              <a:t>Click to edit Master title style</a:t>
            </a:r>
            <a:endParaRPr lang="en-US"/>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Text Placeholder 3"/>
          <p:cNvSpPr>
            <a:spLocks noGrp="1"/>
          </p:cNvSpPr>
          <p:nvPr>
            <p:ph type="body" sz="half" idx="2"/>
          </p:nvPr>
        </p:nvSpPr>
        <p:spPr>
          <a:xfrm>
            <a:off x="629841" y="2057401"/>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8/25/2017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431647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vi-VN" smtClean="0"/>
              <a:t>Click to edit Master title style</a:t>
            </a:r>
            <a:endParaRPr lang="en-US"/>
          </a:p>
        </p:txBody>
      </p:sp>
      <p:sp>
        <p:nvSpPr>
          <p:cNvPr id="3" name="Picture Placeholder 2"/>
          <p:cNvSpPr>
            <a:spLocks noGrp="1"/>
          </p:cNvSpPr>
          <p:nvPr>
            <p:ph type="pic" idx="1"/>
          </p:nvPr>
        </p:nvSpPr>
        <p:spPr>
          <a:xfrm>
            <a:off x="3887391" y="98742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vi-VN" smtClean="0"/>
              <a:t>Drag picture to placeholder or click icon to add</a:t>
            </a:r>
            <a:endParaRPr lang="en-US"/>
          </a:p>
        </p:txBody>
      </p:sp>
      <p:sp>
        <p:nvSpPr>
          <p:cNvPr id="4" name="Text Placeholder 3"/>
          <p:cNvSpPr>
            <a:spLocks noGrp="1"/>
          </p:cNvSpPr>
          <p:nvPr>
            <p:ph type="body" sz="half" idx="2"/>
          </p:nvPr>
        </p:nvSpPr>
        <p:spPr>
          <a:xfrm>
            <a:off x="629841" y="2057401"/>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7440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10"/>
          </p:nvPr>
        </p:nvSpPr>
        <p:spPr/>
        <p:txBody>
          <a:bodyPr/>
          <a:lstStyle/>
          <a:p>
            <a:fld id="{55C6B4A9-1611-4792-9094-5F34BCA07E0B}" type="datetimeFigureOut">
              <a:rPr lang="en-US" smtClean="0"/>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536305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6"/>
            <a:ext cx="1971675" cy="5811839"/>
          </a:xfrm>
        </p:spPr>
        <p:txBody>
          <a:bodyPr vert="eaVert"/>
          <a:lstStyle/>
          <a:p>
            <a:r>
              <a:rPr lang="vi-VN" smtClean="0"/>
              <a:t>Click to edit Master title style</a:t>
            </a:r>
            <a:endParaRPr lang="en-US"/>
          </a:p>
        </p:txBody>
      </p:sp>
      <p:sp>
        <p:nvSpPr>
          <p:cNvPr id="3" name="Vertical Text Placeholder 2"/>
          <p:cNvSpPr>
            <a:spLocks noGrp="1"/>
          </p:cNvSpPr>
          <p:nvPr>
            <p:ph type="body" orient="vert" idx="1"/>
          </p:nvPr>
        </p:nvSpPr>
        <p:spPr>
          <a:xfrm>
            <a:off x="628652" y="365126"/>
            <a:ext cx="5800725" cy="5811839"/>
          </a:xfrm>
        </p:spPr>
        <p:txBody>
          <a:bodyPr vert="eaVert"/>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95542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6_Title and Content">
    <p:spTree>
      <p:nvGrpSpPr>
        <p:cNvPr id="1" name=""/>
        <p:cNvGrpSpPr/>
        <p:nvPr/>
      </p:nvGrpSpPr>
      <p:grpSpPr>
        <a:xfrm>
          <a:off x="0" y="0"/>
          <a:ext cx="0" cy="0"/>
          <a:chOff x="0" y="0"/>
          <a:chExt cx="0" cy="0"/>
        </a:xfrm>
      </p:grpSpPr>
      <p:pic>
        <p:nvPicPr>
          <p:cNvPr id="2" name="Picture 6" descr="I:\Marketing\Proposals-Presentations\2011\NACJSB_New_Hospital_Hanoi_13778.999\Presentation\GH_Logos\Background2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3"/>
            <a:ext cx="9151938" cy="667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descr="I:\Marketing\Proposals-Presentations\2011\NACJSB_New_Hospital_Hanoi_13778.999\Presentation\GH_Logos\Background2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3"/>
            <a:ext cx="9151938" cy="667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descr="I:\Marketing\Proposals-Presentations\2011\NACJSB_New_Hospital_Hanoi_13778.999\Presentation\GH_Logos\Background2a.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2403"/>
            <a:ext cx="9151938" cy="667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6688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1325563"/>
          </a:xfrm>
          <a:prstGeom prst="rect">
            <a:avLst/>
          </a:prstGeom>
        </p:spPr>
        <p:txBody>
          <a:bodyPr vert="horz" lIns="91440" tIns="45720" rIns="91440" bIns="45720" rtlCol="0" anchor="ctr">
            <a:normAutofit/>
          </a:bodyPr>
          <a:lstStyle/>
          <a:p>
            <a:r>
              <a:rPr lang="vi-VN" smtClean="0"/>
              <a:t>Click to edit Master title style</a:t>
            </a:r>
            <a:endParaRPr lang="en-US"/>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8/25/2017</a:t>
            </a:fld>
            <a:endParaRPr lang="en-US" dirty="0"/>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3591627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hyperlink" Target="https://www.google.com/url?sa=i&amp;rct=j&amp;q=&amp;esrc=s&amp;source=images&amp;cd=&amp;cad=rja&amp;uact=8&amp;ved=0ahUKEwjiiqeVkr7VAhUBxGMKHSzvCRcQjRwIBw&amp;url=http://www.pts-technology.com/en/our-company/5-x/&amp;psig=AFQjCNE4WMIOPw131dPbN2vBnulZUGKdzA&amp;ust=1501955422789851"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A1D34119-F386-4443-A909-3FA4847BDB8D}"/>
              </a:ext>
            </a:extLst>
          </p:cNvPr>
          <p:cNvSpPr/>
          <p:nvPr/>
        </p:nvSpPr>
        <p:spPr>
          <a:xfrm>
            <a:off x="171452" y="887345"/>
            <a:ext cx="5564257" cy="3170099"/>
          </a:xfrm>
          <a:prstGeom prst="rect">
            <a:avLst/>
          </a:prstGeom>
        </p:spPr>
        <p:txBody>
          <a:bodyPr wrap="square">
            <a:spAutoFit/>
          </a:bodyPr>
          <a:lstStyle/>
          <a:p>
            <a:pPr algn="ctr"/>
            <a:r>
              <a:rPr lang="vi-VN" sz="4000" dirty="0" smtClean="0">
                <a:solidFill>
                  <a:srgbClr val="292929"/>
                </a:solidFill>
                <a:ea typeface="Times New Roman" panose="02020603050405020304" pitchFamily="18" charset="0"/>
                <a:cs typeface="Times New Roman" panose="02020603050405020304" pitchFamily="18" charset="0"/>
              </a:rPr>
              <a:t>N</a:t>
            </a:r>
            <a:r>
              <a:rPr lang="en-US" sz="4000" dirty="0" err="1" smtClean="0">
                <a:solidFill>
                  <a:srgbClr val="292929"/>
                </a:solidFill>
                <a:ea typeface="Times New Roman" panose="02020603050405020304" pitchFamily="18" charset="0"/>
                <a:cs typeface="Times New Roman" panose="02020603050405020304" pitchFamily="18" charset="0"/>
              </a:rPr>
              <a:t>hững</a:t>
            </a:r>
            <a:r>
              <a:rPr lang="en-US" sz="4000" dirty="0" smtClean="0">
                <a:solidFill>
                  <a:srgbClr val="292929"/>
                </a:solidFill>
                <a:ea typeface="Times New Roman" panose="02020603050405020304" pitchFamily="18" charset="0"/>
                <a:cs typeface="Times New Roman" panose="02020603050405020304" pitchFamily="18" charset="0"/>
              </a:rPr>
              <a:t> n</a:t>
            </a:r>
            <a:r>
              <a:rPr lang="vi-VN" sz="4000" dirty="0" smtClean="0">
                <a:solidFill>
                  <a:srgbClr val="292929"/>
                </a:solidFill>
                <a:ea typeface="Times New Roman" panose="02020603050405020304" pitchFamily="18" charset="0"/>
                <a:cs typeface="Times New Roman" panose="02020603050405020304" pitchFamily="18" charset="0"/>
              </a:rPr>
              <a:t>ăng </a:t>
            </a:r>
            <a:r>
              <a:rPr lang="vi-VN" sz="4000" dirty="0">
                <a:solidFill>
                  <a:srgbClr val="292929"/>
                </a:solidFill>
                <a:ea typeface="Times New Roman" panose="02020603050405020304" pitchFamily="18" charset="0"/>
                <a:cs typeface="Times New Roman" panose="02020603050405020304" pitchFamily="18" charset="0"/>
              </a:rPr>
              <a:t>lực chính</a:t>
            </a:r>
          </a:p>
          <a:p>
            <a:pPr algn="ctr"/>
            <a:r>
              <a:rPr lang="en-US" sz="4000" dirty="0" err="1" smtClean="0">
                <a:solidFill>
                  <a:srgbClr val="292929"/>
                </a:solidFill>
                <a:ea typeface="Times New Roman" panose="02020603050405020304" pitchFamily="18" charset="0"/>
                <a:cs typeface="Times New Roman" panose="02020603050405020304" pitchFamily="18" charset="0"/>
              </a:rPr>
              <a:t>đối</a:t>
            </a:r>
            <a:r>
              <a:rPr lang="en-US" sz="4000" dirty="0" smtClean="0">
                <a:solidFill>
                  <a:srgbClr val="292929"/>
                </a:solidFill>
                <a:ea typeface="Times New Roman" panose="02020603050405020304" pitchFamily="18" charset="0"/>
                <a:cs typeface="Times New Roman" panose="02020603050405020304" pitchFamily="18" charset="0"/>
              </a:rPr>
              <a:t> </a:t>
            </a:r>
            <a:r>
              <a:rPr lang="en-US" sz="4000" dirty="0" err="1" smtClean="0">
                <a:solidFill>
                  <a:srgbClr val="292929"/>
                </a:solidFill>
                <a:ea typeface="Times New Roman" panose="02020603050405020304" pitchFamily="18" charset="0"/>
                <a:cs typeface="Times New Roman" panose="02020603050405020304" pitchFamily="18" charset="0"/>
              </a:rPr>
              <a:t>với</a:t>
            </a:r>
            <a:r>
              <a:rPr lang="en-US" sz="4000" dirty="0" smtClean="0">
                <a:solidFill>
                  <a:srgbClr val="292929"/>
                </a:solidFill>
                <a:ea typeface="Times New Roman" panose="02020603050405020304" pitchFamily="18" charset="0"/>
                <a:cs typeface="Times New Roman" panose="02020603050405020304" pitchFamily="18" charset="0"/>
              </a:rPr>
              <a:t> </a:t>
            </a:r>
            <a:endParaRPr lang="vi-VN" sz="4000" dirty="0">
              <a:solidFill>
                <a:srgbClr val="292929"/>
              </a:solidFill>
              <a:ea typeface="Times New Roman" panose="02020603050405020304" pitchFamily="18" charset="0"/>
              <a:cs typeface="Times New Roman" panose="02020603050405020304" pitchFamily="18" charset="0"/>
            </a:endParaRPr>
          </a:p>
          <a:p>
            <a:pPr algn="ctr"/>
            <a:r>
              <a:rPr lang="vi-VN" sz="4000" dirty="0">
                <a:solidFill>
                  <a:srgbClr val="292929"/>
                </a:solidFill>
                <a:ea typeface="Times New Roman" panose="02020603050405020304" pitchFamily="18" charset="0"/>
                <a:cs typeface="Times New Roman" panose="02020603050405020304" pitchFamily="18" charset="0"/>
              </a:rPr>
              <a:t>Giám đốc điều hành </a:t>
            </a:r>
            <a:endParaRPr lang="vi-VN" sz="4000" dirty="0" smtClean="0">
              <a:solidFill>
                <a:srgbClr val="292929"/>
              </a:solidFill>
              <a:ea typeface="Times New Roman" panose="02020603050405020304" pitchFamily="18" charset="0"/>
              <a:cs typeface="Times New Roman" panose="02020603050405020304" pitchFamily="18" charset="0"/>
            </a:endParaRPr>
          </a:p>
          <a:p>
            <a:pPr algn="ctr"/>
            <a:r>
              <a:rPr lang="en-US" sz="4000" dirty="0">
                <a:solidFill>
                  <a:srgbClr val="292929"/>
                </a:solidFill>
                <a:ea typeface="Times New Roman" panose="02020603050405020304" pitchFamily="18" charset="0"/>
                <a:cs typeface="Times New Roman" panose="02020603050405020304" pitchFamily="18" charset="0"/>
              </a:rPr>
              <a:t>b</a:t>
            </a:r>
            <a:r>
              <a:rPr lang="vi-VN" sz="4000" dirty="0" smtClean="0">
                <a:solidFill>
                  <a:srgbClr val="292929"/>
                </a:solidFill>
                <a:ea typeface="Times New Roman" panose="02020603050405020304" pitchFamily="18" charset="0"/>
                <a:cs typeface="Times New Roman" panose="02020603050405020304" pitchFamily="18" charset="0"/>
              </a:rPr>
              <a:t>ệnh </a:t>
            </a:r>
            <a:r>
              <a:rPr lang="vi-VN" sz="4000" dirty="0">
                <a:solidFill>
                  <a:srgbClr val="292929"/>
                </a:solidFill>
                <a:ea typeface="Times New Roman" panose="02020603050405020304" pitchFamily="18" charset="0"/>
                <a:cs typeface="Times New Roman" panose="02020603050405020304" pitchFamily="18" charset="0"/>
              </a:rPr>
              <a:t>viện và </a:t>
            </a:r>
            <a:r>
              <a:rPr lang="en-US" sz="4000" dirty="0" smtClean="0">
                <a:solidFill>
                  <a:srgbClr val="292929"/>
                </a:solidFill>
                <a:ea typeface="Times New Roman" panose="02020603050405020304" pitchFamily="18" charset="0"/>
                <a:cs typeface="Times New Roman" panose="02020603050405020304" pitchFamily="18" charset="0"/>
              </a:rPr>
              <a:t>h</a:t>
            </a:r>
            <a:r>
              <a:rPr lang="vi-VN" sz="4000" dirty="0" smtClean="0">
                <a:solidFill>
                  <a:srgbClr val="292929"/>
                </a:solidFill>
                <a:ea typeface="Times New Roman" panose="02020603050405020304" pitchFamily="18" charset="0"/>
                <a:cs typeface="Times New Roman" panose="02020603050405020304" pitchFamily="18" charset="0"/>
              </a:rPr>
              <a:t>ệ </a:t>
            </a:r>
            <a:r>
              <a:rPr lang="vi-VN" sz="4000" dirty="0">
                <a:solidFill>
                  <a:srgbClr val="292929"/>
                </a:solidFill>
                <a:ea typeface="Times New Roman" panose="02020603050405020304" pitchFamily="18" charset="0"/>
                <a:cs typeface="Times New Roman" panose="02020603050405020304" pitchFamily="18" charset="0"/>
              </a:rPr>
              <a:t>thống </a:t>
            </a:r>
            <a:r>
              <a:rPr lang="en-US" sz="4000" dirty="0" smtClean="0">
                <a:solidFill>
                  <a:srgbClr val="292929"/>
                </a:solidFill>
                <a:ea typeface="Times New Roman" panose="02020603050405020304" pitchFamily="18" charset="0"/>
                <a:cs typeface="Times New Roman" panose="02020603050405020304" pitchFamily="18" charset="0"/>
              </a:rPr>
              <a:t>y</a:t>
            </a:r>
            <a:r>
              <a:rPr lang="vi-VN" sz="4000" dirty="0" smtClean="0">
                <a:solidFill>
                  <a:srgbClr val="292929"/>
                </a:solidFill>
                <a:ea typeface="Times New Roman" panose="02020603050405020304" pitchFamily="18" charset="0"/>
                <a:cs typeface="Times New Roman" panose="02020603050405020304" pitchFamily="18" charset="0"/>
              </a:rPr>
              <a:t> </a:t>
            </a:r>
            <a:r>
              <a:rPr lang="vi-VN" sz="4000" dirty="0">
                <a:solidFill>
                  <a:srgbClr val="292929"/>
                </a:solidFill>
                <a:ea typeface="Times New Roman" panose="02020603050405020304" pitchFamily="18" charset="0"/>
                <a:cs typeface="Times New Roman" panose="02020603050405020304" pitchFamily="18" charset="0"/>
              </a:rPr>
              <a:t>tế</a:t>
            </a:r>
            <a:endParaRPr lang="en-US" sz="4000" dirty="0">
              <a:cs typeface="Times New Roman" panose="02020603050405020304" pitchFamily="18" charset="0"/>
            </a:endParaRPr>
          </a:p>
        </p:txBody>
      </p:sp>
      <p:pic>
        <p:nvPicPr>
          <p:cNvPr id="3" name="Picture 2">
            <a:extLst>
              <a:ext uri="{FF2B5EF4-FFF2-40B4-BE49-F238E27FC236}">
                <a16:creationId xmlns:a16="http://schemas.microsoft.com/office/drawing/2014/main" xmlns="" id="{75F48414-A424-4B6F-AE42-05B6A17A369C}"/>
              </a:ext>
            </a:extLst>
          </p:cNvPr>
          <p:cNvPicPr>
            <a:picLocks noChangeAspect="1"/>
          </p:cNvPicPr>
          <p:nvPr/>
        </p:nvPicPr>
        <p:blipFill>
          <a:blip r:embed="rId3"/>
          <a:stretch>
            <a:fillRect/>
          </a:stretch>
        </p:blipFill>
        <p:spPr>
          <a:xfrm>
            <a:off x="5735709" y="1425715"/>
            <a:ext cx="2872409" cy="2792480"/>
          </a:xfrm>
          <a:prstGeom prst="rect">
            <a:avLst/>
          </a:prstGeom>
        </p:spPr>
      </p:pic>
      <p:pic>
        <p:nvPicPr>
          <p:cNvPr id="8" name="Picture 7">
            <a:extLst>
              <a:ext uri="{FF2B5EF4-FFF2-40B4-BE49-F238E27FC236}">
                <a16:creationId xmlns:a16="http://schemas.microsoft.com/office/drawing/2014/main" xmlns="" id="{D342182F-5182-447D-BC1D-E465AB2BFA8A}"/>
              </a:ext>
            </a:extLst>
          </p:cNvPr>
          <p:cNvPicPr>
            <a:picLocks noChangeAspect="1"/>
          </p:cNvPicPr>
          <p:nvPr/>
        </p:nvPicPr>
        <p:blipFill>
          <a:blip r:embed="rId4"/>
          <a:stretch>
            <a:fillRect/>
          </a:stretch>
        </p:blipFill>
        <p:spPr>
          <a:xfrm>
            <a:off x="522566" y="4076226"/>
            <a:ext cx="5181600" cy="1975309"/>
          </a:xfrm>
          <a:prstGeom prst="rect">
            <a:avLst/>
          </a:prstGeom>
        </p:spPr>
      </p:pic>
      <p:pic>
        <p:nvPicPr>
          <p:cNvPr id="5" name="Picture 16" descr="Description: Description: 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3312" y="6286501"/>
            <a:ext cx="1663017"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5" descr="Description: Description: logo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38190" y="6210301"/>
            <a:ext cx="14859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Description: Description: Logo IC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15953" y="6159596"/>
            <a:ext cx="584002" cy="6858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Norred.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94336" y="75167"/>
            <a:ext cx="1521619"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 descr="LOGO MOH.jpe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65136" y="75165"/>
            <a:ext cx="714375" cy="933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6904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E2E10802-F3D7-48D3-85BD-CF63C9BB221D}"/>
              </a:ext>
            </a:extLst>
          </p:cNvPr>
          <p:cNvSpPr/>
          <p:nvPr/>
        </p:nvSpPr>
        <p:spPr>
          <a:xfrm>
            <a:off x="690465" y="791538"/>
            <a:ext cx="7033625" cy="5361468"/>
          </a:xfrm>
          <a:prstGeom prst="rect">
            <a:avLst/>
          </a:prstGeom>
        </p:spPr>
        <p:txBody>
          <a:bodyPr wrap="square">
            <a:spAutoFit/>
          </a:bodyPr>
          <a:lstStyle/>
          <a:p>
            <a:pPr algn="just">
              <a:lnSpc>
                <a:spcPct val="107000"/>
              </a:lnSpc>
              <a:spcBef>
                <a:spcPts val="1200"/>
              </a:spcBef>
              <a:spcAft>
                <a:spcPts val="1200"/>
              </a:spcAft>
            </a:pPr>
            <a:r>
              <a:rPr lang="vi-VN" sz="4000" dirty="0">
                <a:solidFill>
                  <a:srgbClr val="292929"/>
                </a:solidFill>
                <a:ea typeface="Times New Roman" panose="02020603050405020304" pitchFamily="18" charset="0"/>
                <a:cs typeface="Times New Roman" panose="02020603050405020304" pitchFamily="18" charset="0"/>
              </a:rPr>
              <a:t>Các Giám đốc điều hành </a:t>
            </a:r>
            <a:r>
              <a:rPr lang="en-US" sz="4000" dirty="0" smtClean="0">
                <a:solidFill>
                  <a:srgbClr val="292929"/>
                </a:solidFill>
                <a:ea typeface="Times New Roman" panose="02020603050405020304" pitchFamily="18" charset="0"/>
                <a:cs typeface="Times New Roman" panose="02020603050405020304" pitchFamily="18" charset="0"/>
              </a:rPr>
              <a:t>b</a:t>
            </a:r>
            <a:r>
              <a:rPr lang="vi-VN" sz="4000" dirty="0" smtClean="0">
                <a:solidFill>
                  <a:srgbClr val="292929"/>
                </a:solidFill>
                <a:ea typeface="Times New Roman" panose="02020603050405020304" pitchFamily="18" charset="0"/>
                <a:cs typeface="Times New Roman" panose="02020603050405020304" pitchFamily="18" charset="0"/>
              </a:rPr>
              <a:t>ệnh </a:t>
            </a:r>
            <a:r>
              <a:rPr lang="vi-VN" sz="4000" dirty="0">
                <a:solidFill>
                  <a:srgbClr val="292929"/>
                </a:solidFill>
                <a:ea typeface="Times New Roman" panose="02020603050405020304" pitchFamily="18" charset="0"/>
                <a:cs typeface="Times New Roman" panose="02020603050405020304" pitchFamily="18" charset="0"/>
              </a:rPr>
              <a:t>viện và </a:t>
            </a:r>
            <a:r>
              <a:rPr lang="en-US" sz="4000" dirty="0" smtClean="0">
                <a:solidFill>
                  <a:srgbClr val="292929"/>
                </a:solidFill>
                <a:ea typeface="Times New Roman" panose="02020603050405020304" pitchFamily="18" charset="0"/>
                <a:cs typeface="Times New Roman" panose="02020603050405020304" pitchFamily="18" charset="0"/>
              </a:rPr>
              <a:t>h</a:t>
            </a:r>
            <a:r>
              <a:rPr lang="vi-VN" sz="4000" dirty="0" smtClean="0">
                <a:solidFill>
                  <a:srgbClr val="292929"/>
                </a:solidFill>
                <a:ea typeface="Times New Roman" panose="02020603050405020304" pitchFamily="18" charset="0"/>
                <a:cs typeface="Times New Roman" panose="02020603050405020304" pitchFamily="18" charset="0"/>
              </a:rPr>
              <a:t>ệ </a:t>
            </a:r>
            <a:r>
              <a:rPr lang="vi-VN" sz="4000" dirty="0">
                <a:solidFill>
                  <a:srgbClr val="292929"/>
                </a:solidFill>
                <a:ea typeface="Times New Roman" panose="02020603050405020304" pitchFamily="18" charset="0"/>
                <a:cs typeface="Times New Roman" panose="02020603050405020304" pitchFamily="18" charset="0"/>
              </a:rPr>
              <a:t>thống </a:t>
            </a:r>
            <a:r>
              <a:rPr lang="en-US" sz="4000" dirty="0" smtClean="0">
                <a:solidFill>
                  <a:srgbClr val="292929"/>
                </a:solidFill>
                <a:ea typeface="Times New Roman" panose="02020603050405020304" pitchFamily="18" charset="0"/>
                <a:cs typeface="Times New Roman" panose="02020603050405020304" pitchFamily="18" charset="0"/>
              </a:rPr>
              <a:t>y</a:t>
            </a:r>
            <a:r>
              <a:rPr lang="vi-VN" sz="4000" dirty="0" smtClean="0">
                <a:solidFill>
                  <a:srgbClr val="292929"/>
                </a:solidFill>
                <a:ea typeface="Times New Roman" panose="02020603050405020304" pitchFamily="18" charset="0"/>
                <a:cs typeface="Times New Roman" panose="02020603050405020304" pitchFamily="18" charset="0"/>
              </a:rPr>
              <a:t> </a:t>
            </a:r>
            <a:r>
              <a:rPr lang="vi-VN" sz="4000" dirty="0">
                <a:solidFill>
                  <a:srgbClr val="292929"/>
                </a:solidFill>
                <a:ea typeface="Times New Roman" panose="02020603050405020304" pitchFamily="18" charset="0"/>
                <a:cs typeface="Times New Roman" panose="02020603050405020304" pitchFamily="18" charset="0"/>
              </a:rPr>
              <a:t>tế ngày nay phải được trang bị một số năng lực cốt lõi nhất định để điều hướng hiệu quả môi trường chăm sóc sức khỏe liên tục thay đổi nhanh chóng.</a:t>
            </a:r>
            <a:endParaRPr lang="en-US" sz="4000" dirty="0">
              <a:ea typeface="Calibri" panose="020F0502020204030204" pitchFamily="34" charset="0"/>
              <a:cs typeface="Times New Roman" panose="02020603050405020304" pitchFamily="18" charset="0"/>
            </a:endParaRPr>
          </a:p>
        </p:txBody>
      </p:sp>
      <p:pic>
        <p:nvPicPr>
          <p:cNvPr id="5"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3312" y="6286501"/>
            <a:ext cx="1663017"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8190" y="6210301"/>
            <a:ext cx="14859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5953" y="6159596"/>
            <a:ext cx="584002"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29883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B557EB39-E662-442A-8A40-AF449E5AA7E9}"/>
              </a:ext>
            </a:extLst>
          </p:cNvPr>
          <p:cNvSpPr/>
          <p:nvPr/>
        </p:nvSpPr>
        <p:spPr>
          <a:xfrm>
            <a:off x="125356" y="142260"/>
            <a:ext cx="6772265" cy="3970318"/>
          </a:xfrm>
          <a:prstGeom prst="rect">
            <a:avLst/>
          </a:prstGeom>
        </p:spPr>
        <p:txBody>
          <a:bodyPr wrap="square">
            <a:spAutoFit/>
          </a:bodyPr>
          <a:lstStyle/>
          <a:p>
            <a:pPr algn="just"/>
            <a:r>
              <a:rPr lang="vi-VN" sz="3600" dirty="0">
                <a:solidFill>
                  <a:srgbClr val="292929"/>
                </a:solidFill>
                <a:ea typeface="Times New Roman" panose="02020603050405020304" pitchFamily="18" charset="0"/>
                <a:cs typeface="Times New Roman" panose="02020603050405020304" pitchFamily="18" charset="0"/>
              </a:rPr>
              <a:t>Đối với một số nhà lãnh đạo, điều này có thể có nghĩa là </a:t>
            </a:r>
            <a:r>
              <a:rPr lang="vi-VN" sz="3600" u="sng" dirty="0">
                <a:solidFill>
                  <a:srgbClr val="292929"/>
                </a:solidFill>
                <a:ea typeface="Times New Roman" panose="02020603050405020304" pitchFamily="18" charset="0"/>
                <a:cs typeface="Times New Roman" panose="02020603050405020304" pitchFamily="18" charset="0"/>
              </a:rPr>
              <a:t>tăng cường </a:t>
            </a:r>
            <a:r>
              <a:rPr lang="vi-VN" sz="3600" dirty="0">
                <a:solidFill>
                  <a:srgbClr val="292929"/>
                </a:solidFill>
                <a:ea typeface="Times New Roman" panose="02020603050405020304" pitchFamily="18" charset="0"/>
                <a:cs typeface="Times New Roman" panose="02020603050405020304" pitchFamily="18" charset="0"/>
              </a:rPr>
              <a:t>hoặc tinh lọc năng lực đã </a:t>
            </a:r>
            <a:r>
              <a:rPr lang="vi-VN" sz="3600" dirty="0" smtClean="0">
                <a:solidFill>
                  <a:srgbClr val="292929"/>
                </a:solidFill>
                <a:ea typeface="Times New Roman" panose="02020603050405020304" pitchFamily="18" charset="0"/>
                <a:cs typeface="Times New Roman" panose="02020603050405020304" pitchFamily="18" charset="0"/>
              </a:rPr>
              <a:t>c</a:t>
            </a:r>
            <a:r>
              <a:rPr lang="en-US" sz="3600" dirty="0">
                <a:solidFill>
                  <a:srgbClr val="292929"/>
                </a:solidFill>
                <a:ea typeface="Times New Roman" panose="02020603050405020304" pitchFamily="18" charset="0"/>
                <a:cs typeface="Times New Roman" panose="02020603050405020304" pitchFamily="18" charset="0"/>
              </a:rPr>
              <a:t>ó</a:t>
            </a:r>
            <a:r>
              <a:rPr lang="vi-VN" sz="3600" dirty="0" smtClean="0">
                <a:solidFill>
                  <a:srgbClr val="292929"/>
                </a:solidFill>
                <a:ea typeface="Times New Roman" panose="02020603050405020304" pitchFamily="18" charset="0"/>
                <a:cs typeface="Times New Roman" panose="02020603050405020304" pitchFamily="18" charset="0"/>
              </a:rPr>
              <a:t> </a:t>
            </a:r>
            <a:r>
              <a:rPr lang="vi-VN" sz="3600" dirty="0">
                <a:solidFill>
                  <a:srgbClr val="292929"/>
                </a:solidFill>
                <a:ea typeface="Times New Roman" panose="02020603050405020304" pitchFamily="18" charset="0"/>
                <a:cs typeface="Times New Roman" panose="02020603050405020304" pitchFamily="18" charset="0"/>
              </a:rPr>
              <a:t>trong tổ chức, trong khi đối với những người khác, điều này có nghĩa là phát triển </a:t>
            </a:r>
            <a:r>
              <a:rPr lang="vi-VN" sz="3600" u="sng" dirty="0">
                <a:solidFill>
                  <a:srgbClr val="292929"/>
                </a:solidFill>
                <a:ea typeface="Times New Roman" panose="02020603050405020304" pitchFamily="18" charset="0"/>
                <a:cs typeface="Times New Roman" panose="02020603050405020304" pitchFamily="18" charset="0"/>
              </a:rPr>
              <a:t>các bộ kỹ năng </a:t>
            </a:r>
            <a:r>
              <a:rPr lang="vi-VN" sz="3600" u="sng" dirty="0" smtClean="0">
                <a:solidFill>
                  <a:srgbClr val="292929"/>
                </a:solidFill>
                <a:ea typeface="Times New Roman" panose="02020603050405020304" pitchFamily="18" charset="0"/>
                <a:cs typeface="Times New Roman" panose="02020603050405020304" pitchFamily="18" charset="0"/>
              </a:rPr>
              <a:t>mới</a:t>
            </a:r>
            <a:r>
              <a:rPr lang="en-US" sz="3600" dirty="0" smtClean="0">
                <a:solidFill>
                  <a:srgbClr val="292929"/>
                </a:solidFill>
                <a:ea typeface="Times New Roman" panose="02020603050405020304" pitchFamily="18" charset="0"/>
                <a:cs typeface="Times New Roman" panose="02020603050405020304" pitchFamily="18" charset="0"/>
              </a:rPr>
              <a:t>. </a:t>
            </a:r>
            <a:endParaRPr lang="en-US" sz="3600" u="sng" dirty="0">
              <a:cs typeface="Times New Roman" panose="02020603050405020304" pitchFamily="18" charset="0"/>
            </a:endParaRPr>
          </a:p>
        </p:txBody>
      </p:sp>
      <p:pic>
        <p:nvPicPr>
          <p:cNvPr id="4" name="Picture 3">
            <a:extLst>
              <a:ext uri="{FF2B5EF4-FFF2-40B4-BE49-F238E27FC236}">
                <a16:creationId xmlns:a16="http://schemas.microsoft.com/office/drawing/2014/main" xmlns="" id="{10DBD9EB-5293-4380-A2E6-AE0B613C5DEF}"/>
              </a:ext>
            </a:extLst>
          </p:cNvPr>
          <p:cNvPicPr>
            <a:picLocks noChangeAspect="1"/>
          </p:cNvPicPr>
          <p:nvPr/>
        </p:nvPicPr>
        <p:blipFill>
          <a:blip r:embed="rId3"/>
          <a:stretch>
            <a:fillRect/>
          </a:stretch>
        </p:blipFill>
        <p:spPr>
          <a:xfrm>
            <a:off x="6897621" y="837577"/>
            <a:ext cx="2143125" cy="2857500"/>
          </a:xfrm>
          <a:prstGeom prst="rect">
            <a:avLst/>
          </a:prstGeom>
        </p:spPr>
      </p:pic>
      <p:pic>
        <p:nvPicPr>
          <p:cNvPr id="6" name="Picture 5">
            <a:extLst>
              <a:ext uri="{FF2B5EF4-FFF2-40B4-BE49-F238E27FC236}">
                <a16:creationId xmlns:a16="http://schemas.microsoft.com/office/drawing/2014/main" xmlns="" id="{26AA821C-DC43-4913-9E0E-EFE3DA4DD660}"/>
              </a:ext>
            </a:extLst>
          </p:cNvPr>
          <p:cNvPicPr>
            <a:picLocks noChangeAspect="1"/>
          </p:cNvPicPr>
          <p:nvPr/>
        </p:nvPicPr>
        <p:blipFill>
          <a:blip r:embed="rId4"/>
          <a:stretch>
            <a:fillRect/>
          </a:stretch>
        </p:blipFill>
        <p:spPr>
          <a:xfrm>
            <a:off x="1949488" y="4158164"/>
            <a:ext cx="6241774" cy="2681312"/>
          </a:xfrm>
          <a:prstGeom prst="rect">
            <a:avLst/>
          </a:prstGeom>
        </p:spPr>
      </p:pic>
    </p:spTree>
    <p:extLst>
      <p:ext uri="{BB962C8B-B14F-4D97-AF65-F5344CB8AC3E}">
        <p14:creationId xmlns:p14="http://schemas.microsoft.com/office/powerpoint/2010/main" val="11749187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B0273BA0-2FAE-4132-A1C9-84C0D60020E3}"/>
              </a:ext>
            </a:extLst>
          </p:cNvPr>
          <p:cNvSpPr/>
          <p:nvPr/>
        </p:nvSpPr>
        <p:spPr>
          <a:xfrm>
            <a:off x="110360" y="50031"/>
            <a:ext cx="6448095" cy="6514476"/>
          </a:xfrm>
          <a:prstGeom prst="rect">
            <a:avLst/>
          </a:prstGeom>
        </p:spPr>
        <p:txBody>
          <a:bodyPr wrap="square">
            <a:spAutoFit/>
          </a:bodyPr>
          <a:lstStyle/>
          <a:p>
            <a:pPr algn="just">
              <a:lnSpc>
                <a:spcPct val="107000"/>
              </a:lnSpc>
              <a:spcBef>
                <a:spcPts val="1200"/>
              </a:spcBef>
              <a:spcAft>
                <a:spcPts val="1200"/>
              </a:spcAft>
            </a:pPr>
            <a:r>
              <a:rPr lang="vi-VN" sz="2800" dirty="0">
                <a:solidFill>
                  <a:srgbClr val="292929"/>
                </a:solidFill>
                <a:ea typeface="Times New Roman" panose="02020603050405020304" pitchFamily="18" charset="0"/>
                <a:cs typeface="Times New Roman" panose="02020603050405020304" pitchFamily="18" charset="0"/>
              </a:rPr>
              <a:t>Trong </a:t>
            </a:r>
            <a:r>
              <a:rPr lang="en-US" sz="2800" dirty="0">
                <a:solidFill>
                  <a:srgbClr val="292929"/>
                </a:solidFill>
                <a:ea typeface="Times New Roman" panose="02020603050405020304" pitchFamily="18" charset="0"/>
                <a:cs typeface="Times New Roman" panose="02020603050405020304" pitchFamily="18" charset="0"/>
              </a:rPr>
              <a:t>b</a:t>
            </a:r>
            <a:r>
              <a:rPr lang="vi-VN" sz="2800" dirty="0" smtClean="0">
                <a:solidFill>
                  <a:srgbClr val="292929"/>
                </a:solidFill>
                <a:ea typeface="Times New Roman" panose="02020603050405020304" pitchFamily="18" charset="0"/>
                <a:cs typeface="Times New Roman" panose="02020603050405020304" pitchFamily="18" charset="0"/>
              </a:rPr>
              <a:t>áo </a:t>
            </a:r>
            <a:r>
              <a:rPr lang="vi-VN" sz="2800" dirty="0">
                <a:solidFill>
                  <a:srgbClr val="292929"/>
                </a:solidFill>
                <a:ea typeface="Times New Roman" panose="02020603050405020304" pitchFamily="18" charset="0"/>
                <a:cs typeface="Times New Roman" panose="02020603050405020304" pitchFamily="18" charset="0"/>
              </a:rPr>
              <a:t>cáo của </a:t>
            </a:r>
            <a:r>
              <a:rPr lang="en-US" sz="2800" dirty="0" smtClean="0">
                <a:solidFill>
                  <a:srgbClr val="292929"/>
                </a:solidFill>
                <a:ea typeface="Times New Roman" panose="02020603050405020304" pitchFamily="18" charset="0"/>
                <a:cs typeface="Times New Roman" panose="02020603050405020304" pitchFamily="18" charset="0"/>
              </a:rPr>
              <a:t>d</a:t>
            </a:r>
            <a:r>
              <a:rPr lang="vi-VN" sz="2800" dirty="0" smtClean="0">
                <a:solidFill>
                  <a:srgbClr val="292929"/>
                </a:solidFill>
                <a:ea typeface="Times New Roman" panose="02020603050405020304" pitchFamily="18" charset="0"/>
                <a:cs typeface="Times New Roman" panose="02020603050405020304" pitchFamily="18" charset="0"/>
              </a:rPr>
              <a:t>iễn </a:t>
            </a:r>
            <a:r>
              <a:rPr lang="vi-VN" sz="2800" dirty="0">
                <a:solidFill>
                  <a:srgbClr val="292929"/>
                </a:solidFill>
                <a:ea typeface="Times New Roman" panose="02020603050405020304" pitchFamily="18" charset="0"/>
                <a:cs typeface="Times New Roman" panose="02020603050405020304" pitchFamily="18" charset="0"/>
              </a:rPr>
              <a:t>đàn Giám đốc điều hành năm 2016 **</a:t>
            </a:r>
          </a:p>
          <a:p>
            <a:pPr algn="just">
              <a:lnSpc>
                <a:spcPct val="107000"/>
              </a:lnSpc>
              <a:spcBef>
                <a:spcPts val="1200"/>
              </a:spcBef>
              <a:spcAft>
                <a:spcPts val="1200"/>
              </a:spcAft>
            </a:pPr>
            <a:r>
              <a:rPr lang="vi-VN" sz="2800" dirty="0">
                <a:solidFill>
                  <a:srgbClr val="292929"/>
                </a:solidFill>
                <a:ea typeface="Times New Roman" panose="02020603050405020304" pitchFamily="18" charset="0"/>
                <a:cs typeface="Times New Roman" panose="02020603050405020304" pitchFamily="18" charset="0"/>
              </a:rPr>
              <a:t>Có bảy năng lực cốt lõi được xác định cho các nhà lãnh đạo muốn khao khát để thu được thành công cho các tổ chức của họ.</a:t>
            </a:r>
          </a:p>
          <a:p>
            <a:pPr algn="just">
              <a:lnSpc>
                <a:spcPct val="107000"/>
              </a:lnSpc>
              <a:spcBef>
                <a:spcPts val="1200"/>
              </a:spcBef>
              <a:spcAft>
                <a:spcPts val="1200"/>
              </a:spcAft>
            </a:pPr>
            <a:r>
              <a:rPr lang="vi-VN" sz="2800" dirty="0">
                <a:solidFill>
                  <a:srgbClr val="292929"/>
                </a:solidFill>
                <a:ea typeface="Times New Roman" panose="02020603050405020304" pitchFamily="18" charset="0"/>
                <a:cs typeface="Times New Roman" panose="02020603050405020304" pitchFamily="18" charset="0"/>
              </a:rPr>
              <a:t>7 năng lực này là các tập hợp con của </a:t>
            </a:r>
            <a:r>
              <a:rPr lang="en-US" sz="2800" dirty="0" smtClean="0">
                <a:solidFill>
                  <a:srgbClr val="292929"/>
                </a:solidFill>
                <a:ea typeface="Times New Roman" panose="02020603050405020304" pitchFamily="18" charset="0"/>
                <a:cs typeface="Times New Roman" panose="02020603050405020304" pitchFamily="18" charset="0"/>
              </a:rPr>
              <a:t>n</a:t>
            </a:r>
            <a:r>
              <a:rPr lang="vi-VN" sz="2800" dirty="0" smtClean="0">
                <a:solidFill>
                  <a:srgbClr val="292929"/>
                </a:solidFill>
                <a:ea typeface="Times New Roman" panose="02020603050405020304" pitchFamily="18" charset="0"/>
                <a:cs typeface="Times New Roman" panose="02020603050405020304" pitchFamily="18" charset="0"/>
              </a:rPr>
              <a:t>ăng </a:t>
            </a:r>
            <a:r>
              <a:rPr lang="vi-VN" sz="2800" dirty="0">
                <a:solidFill>
                  <a:srgbClr val="292929"/>
                </a:solidFill>
                <a:ea typeface="Times New Roman" panose="02020603050405020304" pitchFamily="18" charset="0"/>
                <a:cs typeface="Times New Roman" panose="02020603050405020304" pitchFamily="18" charset="0"/>
              </a:rPr>
              <a:t>lực cốt lõi được xác định trong công cụ </a:t>
            </a:r>
            <a:r>
              <a:rPr lang="en-US" sz="2800" dirty="0">
                <a:solidFill>
                  <a:srgbClr val="292929"/>
                </a:solidFill>
                <a:ea typeface="Times New Roman" panose="02020603050405020304" pitchFamily="18" charset="0"/>
                <a:cs typeface="Times New Roman" panose="02020603050405020304" pitchFamily="18" charset="0"/>
              </a:rPr>
              <a:t>đ</a:t>
            </a:r>
            <a:r>
              <a:rPr lang="vi-VN" sz="2800" dirty="0" smtClean="0">
                <a:solidFill>
                  <a:srgbClr val="292929"/>
                </a:solidFill>
                <a:ea typeface="Times New Roman" panose="02020603050405020304" pitchFamily="18" charset="0"/>
                <a:cs typeface="Times New Roman" panose="02020603050405020304" pitchFamily="18" charset="0"/>
              </a:rPr>
              <a:t>ánh </a:t>
            </a:r>
            <a:r>
              <a:rPr lang="vi-VN" sz="2800" dirty="0">
                <a:solidFill>
                  <a:srgbClr val="292929"/>
                </a:solidFill>
                <a:ea typeface="Times New Roman" panose="02020603050405020304" pitchFamily="18" charset="0"/>
                <a:cs typeface="Times New Roman" panose="02020603050405020304" pitchFamily="18" charset="0"/>
              </a:rPr>
              <a:t>giá IHF</a:t>
            </a:r>
            <a:r>
              <a:rPr lang="vi-VN" sz="2800" dirty="0" smtClean="0">
                <a:solidFill>
                  <a:srgbClr val="292929"/>
                </a:solidFill>
                <a:ea typeface="Times New Roman" panose="02020603050405020304" pitchFamily="18" charset="0"/>
                <a:cs typeface="Times New Roman" panose="02020603050405020304" pitchFamily="18" charset="0"/>
              </a:rPr>
              <a:t>.</a:t>
            </a:r>
            <a:endParaRPr lang="vi-VN" sz="2800" dirty="0">
              <a:solidFill>
                <a:srgbClr val="292929"/>
              </a:solidFill>
              <a:ea typeface="Times New Roman" panose="02020603050405020304" pitchFamily="18" charset="0"/>
              <a:cs typeface="Times New Roman" panose="02020603050405020304" pitchFamily="18" charset="0"/>
            </a:endParaRPr>
          </a:p>
          <a:p>
            <a:pPr algn="just">
              <a:lnSpc>
                <a:spcPct val="107000"/>
              </a:lnSpc>
              <a:spcBef>
                <a:spcPts val="1200"/>
              </a:spcBef>
              <a:spcAft>
                <a:spcPts val="1200"/>
              </a:spcAft>
            </a:pPr>
            <a:r>
              <a:rPr lang="vi-VN" sz="2800" dirty="0">
                <a:solidFill>
                  <a:srgbClr val="292929"/>
                </a:solidFill>
                <a:ea typeface="Times New Roman" panose="02020603050405020304" pitchFamily="18" charset="0"/>
                <a:cs typeface="Times New Roman" panose="02020603050405020304" pitchFamily="18" charset="0"/>
              </a:rPr>
              <a:t>** Tác giả: Andrew Ziskind, MD, Giám đốc điều hành của Huron Healthcare, U.A.</a:t>
            </a:r>
            <a:endParaRPr lang="en-US" sz="2800" dirty="0">
              <a:effectLst/>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xmlns="" id="{A748E3AE-B020-42A7-B97F-6EA0CD500851}"/>
              </a:ext>
            </a:extLst>
          </p:cNvPr>
          <p:cNvPicPr>
            <a:picLocks noChangeAspect="1"/>
          </p:cNvPicPr>
          <p:nvPr/>
        </p:nvPicPr>
        <p:blipFill>
          <a:blip r:embed="rId3"/>
          <a:stretch>
            <a:fillRect/>
          </a:stretch>
        </p:blipFill>
        <p:spPr>
          <a:xfrm>
            <a:off x="6605061" y="254988"/>
            <a:ext cx="2549631" cy="6539947"/>
          </a:xfrm>
          <a:prstGeom prst="rect">
            <a:avLst/>
          </a:prstGeom>
        </p:spPr>
      </p:pic>
    </p:spTree>
    <p:extLst>
      <p:ext uri="{BB962C8B-B14F-4D97-AF65-F5344CB8AC3E}">
        <p14:creationId xmlns:p14="http://schemas.microsoft.com/office/powerpoint/2010/main" val="23601603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84A454B6-4168-4E39-ADD8-D1ED6FE61ECA}"/>
              </a:ext>
            </a:extLst>
          </p:cNvPr>
          <p:cNvPicPr>
            <a:picLocks noChangeAspect="1"/>
          </p:cNvPicPr>
          <p:nvPr/>
        </p:nvPicPr>
        <p:blipFill>
          <a:blip r:embed="rId3"/>
          <a:stretch>
            <a:fillRect/>
          </a:stretch>
        </p:blipFill>
        <p:spPr>
          <a:xfrm>
            <a:off x="152466" y="709434"/>
            <a:ext cx="5705060" cy="4108175"/>
          </a:xfrm>
          <a:prstGeom prst="rect">
            <a:avLst/>
          </a:prstGeom>
        </p:spPr>
      </p:pic>
      <p:sp>
        <p:nvSpPr>
          <p:cNvPr id="4" name="Rectangle 3">
            <a:extLst>
              <a:ext uri="{FF2B5EF4-FFF2-40B4-BE49-F238E27FC236}">
                <a16:creationId xmlns:a16="http://schemas.microsoft.com/office/drawing/2014/main" xmlns="" id="{3CF2DB85-7A7D-4A8D-B708-3D8DD81BED18}"/>
              </a:ext>
            </a:extLst>
          </p:cNvPr>
          <p:cNvSpPr/>
          <p:nvPr/>
        </p:nvSpPr>
        <p:spPr>
          <a:xfrm rot="10800000" flipV="1">
            <a:off x="-75512" y="4879998"/>
            <a:ext cx="6602436" cy="1200329"/>
          </a:xfrm>
          <a:prstGeom prst="rect">
            <a:avLst/>
          </a:prstGeom>
        </p:spPr>
        <p:txBody>
          <a:bodyPr wrap="square">
            <a:spAutoFit/>
          </a:bodyPr>
          <a:lstStyle/>
          <a:p>
            <a:pPr algn="ctr"/>
            <a:r>
              <a:rPr lang="en-GB" sz="3600" b="1" dirty="0" err="1" smtClean="0">
                <a:solidFill>
                  <a:srgbClr val="292929"/>
                </a:solidFill>
                <a:ea typeface="Times New Roman" panose="02020603050405020304" pitchFamily="18" charset="0"/>
                <a:cs typeface="Times New Roman" panose="02020603050405020304" pitchFamily="18" charset="0"/>
              </a:rPr>
              <a:t>Tăng</a:t>
            </a:r>
            <a:r>
              <a:rPr lang="en-GB" sz="3600" b="1" dirty="0" smtClean="0">
                <a:solidFill>
                  <a:srgbClr val="292929"/>
                </a:solidFill>
                <a:ea typeface="Times New Roman" panose="02020603050405020304" pitchFamily="18" charset="0"/>
                <a:cs typeface="Times New Roman" panose="02020603050405020304" pitchFamily="18" charset="0"/>
              </a:rPr>
              <a:t> </a:t>
            </a:r>
            <a:r>
              <a:rPr lang="en-GB" sz="3600" b="1" dirty="0" err="1" smtClean="0">
                <a:solidFill>
                  <a:srgbClr val="292929"/>
                </a:solidFill>
                <a:ea typeface="Times New Roman" panose="02020603050405020304" pitchFamily="18" charset="0"/>
                <a:cs typeface="Times New Roman" panose="02020603050405020304" pitchFamily="18" charset="0"/>
              </a:rPr>
              <a:t>khả</a:t>
            </a:r>
            <a:r>
              <a:rPr lang="en-GB" sz="3600" b="1" dirty="0" smtClean="0">
                <a:solidFill>
                  <a:srgbClr val="292929"/>
                </a:solidFill>
                <a:ea typeface="Times New Roman" panose="02020603050405020304" pitchFamily="18" charset="0"/>
                <a:cs typeface="Times New Roman" panose="02020603050405020304" pitchFamily="18" charset="0"/>
              </a:rPr>
              <a:t> </a:t>
            </a:r>
            <a:r>
              <a:rPr lang="en-GB" sz="3600" b="1" dirty="0" err="1" smtClean="0">
                <a:solidFill>
                  <a:srgbClr val="292929"/>
                </a:solidFill>
                <a:ea typeface="Times New Roman" panose="02020603050405020304" pitchFamily="18" charset="0"/>
                <a:cs typeface="Times New Roman" panose="02020603050405020304" pitchFamily="18" charset="0"/>
              </a:rPr>
              <a:t>năng</a:t>
            </a:r>
            <a:r>
              <a:rPr lang="en-GB" sz="3600" b="1" dirty="0" smtClean="0">
                <a:solidFill>
                  <a:srgbClr val="292929"/>
                </a:solidFill>
                <a:ea typeface="Times New Roman" panose="02020603050405020304" pitchFamily="18" charset="0"/>
                <a:cs typeface="Times New Roman" panose="02020603050405020304" pitchFamily="18" charset="0"/>
              </a:rPr>
              <a:t> </a:t>
            </a:r>
            <a:r>
              <a:rPr lang="en-GB" sz="3600" b="1" dirty="0" err="1">
                <a:solidFill>
                  <a:srgbClr val="292929"/>
                </a:solidFill>
                <a:ea typeface="Times New Roman" panose="02020603050405020304" pitchFamily="18" charset="0"/>
                <a:cs typeface="Times New Roman" panose="02020603050405020304" pitchFamily="18" charset="0"/>
              </a:rPr>
              <a:t>đ</a:t>
            </a:r>
            <a:r>
              <a:rPr lang="en-GB" sz="3600" b="1" dirty="0" err="1" smtClean="0">
                <a:solidFill>
                  <a:srgbClr val="292929"/>
                </a:solidFill>
                <a:ea typeface="Times New Roman" panose="02020603050405020304" pitchFamily="18" charset="0"/>
                <a:cs typeface="Times New Roman" panose="02020603050405020304" pitchFamily="18" charset="0"/>
              </a:rPr>
              <a:t>ổi</a:t>
            </a:r>
            <a:r>
              <a:rPr lang="en-GB" sz="3600" b="1" dirty="0" smtClean="0">
                <a:solidFill>
                  <a:srgbClr val="292929"/>
                </a:solidFill>
                <a:ea typeface="Times New Roman" panose="02020603050405020304" pitchFamily="18" charset="0"/>
                <a:cs typeface="Times New Roman" panose="02020603050405020304" pitchFamily="18" charset="0"/>
              </a:rPr>
              <a:t> </a:t>
            </a:r>
            <a:r>
              <a:rPr lang="en-GB" sz="3600" b="1" dirty="0" err="1" smtClean="0">
                <a:solidFill>
                  <a:srgbClr val="292929"/>
                </a:solidFill>
                <a:ea typeface="Times New Roman" panose="02020603050405020304" pitchFamily="18" charset="0"/>
                <a:cs typeface="Times New Roman" panose="02020603050405020304" pitchFamily="18" charset="0"/>
              </a:rPr>
              <a:t>mới</a:t>
            </a:r>
            <a:r>
              <a:rPr lang="en-GB" sz="3600" b="1" dirty="0">
                <a:solidFill>
                  <a:srgbClr val="292929"/>
                </a:solidFill>
                <a:ea typeface="Times New Roman" panose="02020603050405020304" pitchFamily="18" charset="0"/>
                <a:cs typeface="Times New Roman" panose="02020603050405020304" pitchFamily="18" charset="0"/>
              </a:rPr>
              <a:t> </a:t>
            </a:r>
            <a:r>
              <a:rPr lang="en-GB" sz="3600" b="1" dirty="0" err="1" smtClean="0">
                <a:solidFill>
                  <a:srgbClr val="292929"/>
                </a:solidFill>
                <a:ea typeface="Times New Roman" panose="02020603050405020304" pitchFamily="18" charset="0"/>
                <a:cs typeface="Times New Roman" panose="02020603050405020304" pitchFamily="18" charset="0"/>
              </a:rPr>
              <a:t>của</a:t>
            </a:r>
            <a:r>
              <a:rPr lang="en-GB" sz="3600" b="1" dirty="0" smtClean="0">
                <a:solidFill>
                  <a:srgbClr val="292929"/>
                </a:solidFill>
                <a:ea typeface="Times New Roman" panose="02020603050405020304" pitchFamily="18" charset="0"/>
                <a:cs typeface="Times New Roman" panose="02020603050405020304" pitchFamily="18" charset="0"/>
              </a:rPr>
              <a:t> </a:t>
            </a:r>
            <a:r>
              <a:rPr lang="en-GB" sz="3600" b="1" dirty="0" err="1">
                <a:solidFill>
                  <a:srgbClr val="292929"/>
                </a:solidFill>
                <a:ea typeface="Times New Roman" panose="02020603050405020304" pitchFamily="18" charset="0"/>
                <a:cs typeface="Times New Roman" panose="02020603050405020304" pitchFamily="18" charset="0"/>
              </a:rPr>
              <a:t>t</a:t>
            </a:r>
            <a:r>
              <a:rPr lang="en-GB" sz="3600" b="1" dirty="0" err="1" smtClean="0">
                <a:solidFill>
                  <a:srgbClr val="292929"/>
                </a:solidFill>
                <a:ea typeface="Times New Roman" panose="02020603050405020304" pitchFamily="18" charset="0"/>
                <a:cs typeface="Times New Roman" panose="02020603050405020304" pitchFamily="18" charset="0"/>
              </a:rPr>
              <a:t>ổ</a:t>
            </a:r>
            <a:r>
              <a:rPr lang="en-GB" sz="3600" b="1" dirty="0" smtClean="0">
                <a:solidFill>
                  <a:srgbClr val="292929"/>
                </a:solidFill>
                <a:ea typeface="Times New Roman" panose="02020603050405020304" pitchFamily="18" charset="0"/>
                <a:cs typeface="Times New Roman" panose="02020603050405020304" pitchFamily="18" charset="0"/>
              </a:rPr>
              <a:t> </a:t>
            </a:r>
            <a:r>
              <a:rPr lang="en-GB" sz="3600" b="1" dirty="0" err="1" smtClean="0">
                <a:solidFill>
                  <a:srgbClr val="292929"/>
                </a:solidFill>
                <a:ea typeface="Times New Roman" panose="02020603050405020304" pitchFamily="18" charset="0"/>
                <a:cs typeface="Times New Roman" panose="02020603050405020304" pitchFamily="18" charset="0"/>
              </a:rPr>
              <a:t>chức</a:t>
            </a:r>
            <a:r>
              <a:rPr lang="en-GB" sz="3600" b="1" dirty="0" smtClean="0">
                <a:solidFill>
                  <a:srgbClr val="292929"/>
                </a:solidFill>
                <a:ea typeface="Times New Roman" panose="02020603050405020304" pitchFamily="18" charset="0"/>
                <a:cs typeface="Times New Roman" panose="02020603050405020304" pitchFamily="18" charset="0"/>
              </a:rPr>
              <a:t>  </a:t>
            </a:r>
            <a:r>
              <a:rPr lang="en-GB" sz="3600" b="1" dirty="0" err="1" smtClean="0">
                <a:solidFill>
                  <a:srgbClr val="292929"/>
                </a:solidFill>
                <a:ea typeface="Times New Roman" panose="02020603050405020304" pitchFamily="18" charset="0"/>
                <a:cs typeface="Times New Roman" panose="02020603050405020304" pitchFamily="18" charset="0"/>
              </a:rPr>
              <a:t>bạn</a:t>
            </a:r>
            <a:endParaRPr lang="en-US" sz="3600" dirty="0">
              <a:cs typeface="Times New Roman" panose="02020603050405020304" pitchFamily="18" charset="0"/>
            </a:endParaRPr>
          </a:p>
        </p:txBody>
      </p:sp>
      <p:pic>
        <p:nvPicPr>
          <p:cNvPr id="5" name="Picture 4">
            <a:extLst>
              <a:ext uri="{FF2B5EF4-FFF2-40B4-BE49-F238E27FC236}">
                <a16:creationId xmlns:a16="http://schemas.microsoft.com/office/drawing/2014/main" xmlns="" id="{DC234FA9-D686-4390-8691-9C833B920EBD}"/>
              </a:ext>
            </a:extLst>
          </p:cNvPr>
          <p:cNvPicPr>
            <a:picLocks noChangeAspect="1"/>
          </p:cNvPicPr>
          <p:nvPr/>
        </p:nvPicPr>
        <p:blipFill>
          <a:blip r:embed="rId4"/>
          <a:stretch>
            <a:fillRect/>
          </a:stretch>
        </p:blipFill>
        <p:spPr>
          <a:xfrm>
            <a:off x="6359564" y="381000"/>
            <a:ext cx="2784758" cy="5829301"/>
          </a:xfrm>
          <a:prstGeom prst="rect">
            <a:avLst/>
          </a:prstGeom>
        </p:spPr>
      </p:pic>
      <p:pic>
        <p:nvPicPr>
          <p:cNvPr id="6" name="Picture 16" descr="Description: Description: 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67" y="6210301"/>
            <a:ext cx="1663017" cy="571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5" descr="Description: Description: logo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7345" y="6134101"/>
            <a:ext cx="14859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Description: Description: Logo IC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85109" y="6083396"/>
            <a:ext cx="584002"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82915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732133E7-B35A-42D9-908E-CD4A8F5DAEC9}"/>
              </a:ext>
            </a:extLst>
          </p:cNvPr>
          <p:cNvSpPr/>
          <p:nvPr/>
        </p:nvSpPr>
        <p:spPr>
          <a:xfrm>
            <a:off x="242455" y="198581"/>
            <a:ext cx="8491642" cy="6263253"/>
          </a:xfrm>
          <a:prstGeom prst="rect">
            <a:avLst/>
          </a:prstGeom>
        </p:spPr>
        <p:txBody>
          <a:bodyPr wrap="square">
            <a:spAutoFit/>
          </a:bodyPr>
          <a:lstStyle/>
          <a:p>
            <a:pPr marL="342900" indent="-342900" algn="just">
              <a:lnSpc>
                <a:spcPct val="107000"/>
              </a:lnSpc>
              <a:spcBef>
                <a:spcPts val="1200"/>
              </a:spcBef>
              <a:spcAft>
                <a:spcPts val="1200"/>
              </a:spcAft>
              <a:buFontTx/>
              <a:buAutoNum type="arabicPeriod"/>
            </a:pP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a:solidFill>
                  <a:srgbClr val="292929"/>
                </a:solidFill>
                <a:ea typeface="Times New Roman" panose="02020603050405020304" pitchFamily="18" charset="0"/>
                <a:cs typeface="Times New Roman" panose="02020603050405020304" pitchFamily="18" charset="0"/>
              </a:rPr>
              <a:t>Tăng</a:t>
            </a:r>
            <a:r>
              <a:rPr lang="en-GB" sz="3000" b="1" dirty="0">
                <a:solidFill>
                  <a:srgbClr val="292929"/>
                </a:solidFill>
                <a:ea typeface="Times New Roman" panose="02020603050405020304" pitchFamily="18" charset="0"/>
                <a:cs typeface="Times New Roman" panose="02020603050405020304" pitchFamily="18" charset="0"/>
              </a:rPr>
              <a:t> </a:t>
            </a:r>
            <a:r>
              <a:rPr lang="en-GB" sz="3000" b="1" dirty="0" err="1">
                <a:solidFill>
                  <a:srgbClr val="292929"/>
                </a:solidFill>
                <a:ea typeface="Times New Roman" panose="02020603050405020304" pitchFamily="18" charset="0"/>
                <a:cs typeface="Times New Roman" panose="02020603050405020304" pitchFamily="18" charset="0"/>
              </a:rPr>
              <a:t>khả</a:t>
            </a:r>
            <a:r>
              <a:rPr lang="en-GB" sz="3000" b="1" dirty="0">
                <a:solidFill>
                  <a:srgbClr val="292929"/>
                </a:solidFill>
                <a:ea typeface="Times New Roman" panose="02020603050405020304" pitchFamily="18" charset="0"/>
                <a:cs typeface="Times New Roman" panose="02020603050405020304" pitchFamily="18" charset="0"/>
              </a:rPr>
              <a:t> </a:t>
            </a:r>
            <a:r>
              <a:rPr lang="en-GB" sz="3000" b="1" dirty="0" err="1">
                <a:solidFill>
                  <a:srgbClr val="292929"/>
                </a:solidFill>
                <a:ea typeface="Times New Roman" panose="02020603050405020304" pitchFamily="18" charset="0"/>
                <a:cs typeface="Times New Roman" panose="02020603050405020304" pitchFamily="18" charset="0"/>
              </a:rPr>
              <a:t>năng</a:t>
            </a:r>
            <a:r>
              <a:rPr lang="en-GB" sz="3000" b="1" dirty="0">
                <a:solidFill>
                  <a:srgbClr val="292929"/>
                </a:solidFill>
                <a:ea typeface="Times New Roman" panose="02020603050405020304" pitchFamily="18" charset="0"/>
                <a:cs typeface="Times New Roman" panose="02020603050405020304" pitchFamily="18" charset="0"/>
              </a:rPr>
              <a:t> </a:t>
            </a:r>
            <a:r>
              <a:rPr lang="en-GB" sz="3000" b="1" dirty="0" err="1">
                <a:solidFill>
                  <a:srgbClr val="292929"/>
                </a:solidFill>
                <a:ea typeface="Times New Roman" panose="02020603050405020304" pitchFamily="18" charset="0"/>
                <a:cs typeface="Times New Roman" panose="02020603050405020304" pitchFamily="18" charset="0"/>
              </a:rPr>
              <a:t>đổi</a:t>
            </a:r>
            <a:r>
              <a:rPr lang="en-GB" sz="3000" b="1" dirty="0">
                <a:solidFill>
                  <a:srgbClr val="292929"/>
                </a:solidFill>
                <a:ea typeface="Times New Roman" panose="02020603050405020304" pitchFamily="18" charset="0"/>
                <a:cs typeface="Times New Roman" panose="02020603050405020304" pitchFamily="18" charset="0"/>
              </a:rPr>
              <a:t> </a:t>
            </a:r>
            <a:r>
              <a:rPr lang="en-GB" sz="3000" b="1" dirty="0" err="1">
                <a:solidFill>
                  <a:srgbClr val="292929"/>
                </a:solidFill>
                <a:ea typeface="Times New Roman" panose="02020603050405020304" pitchFamily="18" charset="0"/>
                <a:cs typeface="Times New Roman" panose="02020603050405020304" pitchFamily="18" charset="0"/>
              </a:rPr>
              <a:t>mới</a:t>
            </a:r>
            <a:r>
              <a:rPr lang="en-GB" sz="3000" b="1" dirty="0">
                <a:solidFill>
                  <a:srgbClr val="292929"/>
                </a:solidFill>
                <a:ea typeface="Times New Roman" panose="02020603050405020304" pitchFamily="18" charset="0"/>
                <a:cs typeface="Times New Roman" panose="02020603050405020304" pitchFamily="18" charset="0"/>
              </a:rPr>
              <a:t> </a:t>
            </a:r>
            <a:r>
              <a:rPr lang="en-GB" sz="3000" b="1" dirty="0" err="1">
                <a:solidFill>
                  <a:srgbClr val="292929"/>
                </a:solidFill>
                <a:ea typeface="Times New Roman" panose="02020603050405020304" pitchFamily="18" charset="0"/>
                <a:cs typeface="Times New Roman" panose="02020603050405020304" pitchFamily="18" charset="0"/>
              </a:rPr>
              <a:t>của</a:t>
            </a:r>
            <a:r>
              <a:rPr lang="en-GB" sz="3000" b="1" dirty="0">
                <a:solidFill>
                  <a:srgbClr val="292929"/>
                </a:solidFill>
                <a:ea typeface="Times New Roman" panose="02020603050405020304" pitchFamily="18" charset="0"/>
                <a:cs typeface="Times New Roman" panose="02020603050405020304" pitchFamily="18" charset="0"/>
              </a:rPr>
              <a:t> </a:t>
            </a:r>
            <a:r>
              <a:rPr lang="en-GB" sz="3000" b="1" dirty="0" err="1">
                <a:solidFill>
                  <a:srgbClr val="292929"/>
                </a:solidFill>
                <a:ea typeface="Times New Roman" panose="02020603050405020304" pitchFamily="18" charset="0"/>
                <a:cs typeface="Times New Roman" panose="02020603050405020304" pitchFamily="18" charset="0"/>
              </a:rPr>
              <a:t>tổ</a:t>
            </a:r>
            <a:r>
              <a:rPr lang="en-GB" sz="3000" b="1" dirty="0">
                <a:solidFill>
                  <a:srgbClr val="292929"/>
                </a:solidFill>
                <a:ea typeface="Times New Roman" panose="02020603050405020304" pitchFamily="18" charset="0"/>
                <a:cs typeface="Times New Roman" panose="02020603050405020304" pitchFamily="18" charset="0"/>
              </a:rPr>
              <a:t> </a:t>
            </a:r>
            <a:r>
              <a:rPr lang="en-GB" sz="3000" b="1" dirty="0" err="1">
                <a:solidFill>
                  <a:srgbClr val="292929"/>
                </a:solidFill>
                <a:ea typeface="Times New Roman" panose="02020603050405020304" pitchFamily="18" charset="0"/>
                <a:cs typeface="Times New Roman" panose="02020603050405020304" pitchFamily="18" charset="0"/>
              </a:rPr>
              <a:t>chức</a:t>
            </a:r>
            <a:r>
              <a:rPr lang="en-GB" sz="3000" b="1" dirty="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bạn</a:t>
            </a:r>
            <a:endParaRPr lang="en-GB" sz="3000" b="1" dirty="0" smtClean="0">
              <a:solidFill>
                <a:srgbClr val="292929"/>
              </a:solidFill>
              <a:ea typeface="Times New Roman" panose="02020603050405020304" pitchFamily="18" charset="0"/>
              <a:cs typeface="Times New Roman" panose="02020603050405020304" pitchFamily="18" charset="0"/>
            </a:endParaRPr>
          </a:p>
          <a:p>
            <a:pPr algn="just">
              <a:lnSpc>
                <a:spcPct val="107000"/>
              </a:lnSpc>
              <a:spcBef>
                <a:spcPts val="1200"/>
              </a:spcBef>
              <a:spcAft>
                <a:spcPts val="1200"/>
              </a:spcAft>
            </a:pPr>
            <a:r>
              <a:rPr lang="vi-VN" sz="3000" dirty="0">
                <a:solidFill>
                  <a:srgbClr val="292929"/>
                </a:solidFill>
                <a:ea typeface="Times New Roman" panose="02020603050405020304" pitchFamily="18" charset="0"/>
                <a:cs typeface="Times New Roman" panose="02020603050405020304" pitchFamily="18" charset="0"/>
              </a:rPr>
              <a:t>Theo kịp tốc độ thay đổi và khám phá những cách </a:t>
            </a:r>
            <a:r>
              <a:rPr lang="en-US" sz="3000" dirty="0" err="1" smtClean="0">
                <a:solidFill>
                  <a:srgbClr val="292929"/>
                </a:solidFill>
                <a:ea typeface="Times New Roman" panose="02020603050405020304" pitchFamily="18" charset="0"/>
                <a:cs typeface="Times New Roman" panose="02020603050405020304" pitchFamily="18" charset="0"/>
              </a:rPr>
              <a:t>để</a:t>
            </a:r>
            <a:r>
              <a:rPr lang="en-US" sz="3000" dirty="0" smtClean="0">
                <a:solidFill>
                  <a:srgbClr val="292929"/>
                </a:solidFill>
                <a:ea typeface="Times New Roman" panose="02020603050405020304" pitchFamily="18" charset="0"/>
                <a:cs typeface="Times New Roman" panose="02020603050405020304" pitchFamily="18" charset="0"/>
              </a:rPr>
              <a:t> </a:t>
            </a:r>
            <a:r>
              <a:rPr lang="en-US" sz="3000" dirty="0" err="1" smtClean="0">
                <a:solidFill>
                  <a:srgbClr val="292929"/>
                </a:solidFill>
                <a:ea typeface="Times New Roman" panose="02020603050405020304" pitchFamily="18" charset="0"/>
                <a:cs typeface="Times New Roman" panose="02020603050405020304" pitchFamily="18" charset="0"/>
              </a:rPr>
              <a:t>vượt</a:t>
            </a:r>
            <a:r>
              <a:rPr lang="en-US" sz="3000" dirty="0" smtClean="0">
                <a:solidFill>
                  <a:srgbClr val="292929"/>
                </a:solidFill>
                <a:ea typeface="Times New Roman" panose="02020603050405020304" pitchFamily="18" charset="0"/>
                <a:cs typeface="Times New Roman" panose="02020603050405020304" pitchFamily="18" charset="0"/>
              </a:rPr>
              <a:t> </a:t>
            </a:r>
            <a:r>
              <a:rPr lang="en-US" sz="3000" dirty="0" err="1" smtClean="0">
                <a:solidFill>
                  <a:srgbClr val="292929"/>
                </a:solidFill>
                <a:ea typeface="Times New Roman" panose="02020603050405020304" pitchFamily="18" charset="0"/>
                <a:cs typeface="Times New Roman" panose="02020603050405020304" pitchFamily="18" charset="0"/>
              </a:rPr>
              <a:t>trội</a:t>
            </a:r>
            <a:r>
              <a:rPr lang="vi-VN" sz="3000" dirty="0" smtClean="0">
                <a:solidFill>
                  <a:srgbClr val="292929"/>
                </a:solidFill>
                <a:ea typeface="Times New Roman" panose="02020603050405020304" pitchFamily="18" charset="0"/>
                <a:cs typeface="Times New Roman" panose="02020603050405020304" pitchFamily="18" charset="0"/>
              </a:rPr>
              <a:t> </a:t>
            </a:r>
            <a:r>
              <a:rPr lang="vi-VN" sz="3000" dirty="0">
                <a:solidFill>
                  <a:srgbClr val="292929"/>
                </a:solidFill>
                <a:ea typeface="Times New Roman" panose="02020603050405020304" pitchFamily="18" charset="0"/>
                <a:cs typeface="Times New Roman" panose="02020603050405020304" pitchFamily="18" charset="0"/>
              </a:rPr>
              <a:t>là rất quan trọng</a:t>
            </a:r>
            <a:r>
              <a:rPr lang="vi-VN" sz="3000" dirty="0" smtClean="0">
                <a:solidFill>
                  <a:srgbClr val="292929"/>
                </a:solidFill>
                <a:ea typeface="Times New Roman" panose="02020603050405020304" pitchFamily="18" charset="0"/>
                <a:cs typeface="Times New Roman" panose="02020603050405020304" pitchFamily="18" charset="0"/>
              </a:rPr>
              <a:t>:</a:t>
            </a:r>
            <a:endParaRPr lang="en-US" sz="3000" dirty="0" smtClean="0">
              <a:solidFill>
                <a:srgbClr val="292929"/>
              </a:solidFill>
              <a:ea typeface="Times New Roman" panose="02020603050405020304" pitchFamily="18" charset="0"/>
              <a:cs typeface="Times New Roman" panose="02020603050405020304" pitchFamily="18" charset="0"/>
            </a:endParaRPr>
          </a:p>
          <a:p>
            <a:pPr algn="just">
              <a:lnSpc>
                <a:spcPct val="107000"/>
              </a:lnSpc>
              <a:spcBef>
                <a:spcPts val="1200"/>
              </a:spcBef>
              <a:spcAft>
                <a:spcPts val="1200"/>
              </a:spcAft>
            </a:pPr>
            <a:r>
              <a:rPr lang="en-US" sz="3000" b="1" dirty="0" err="1" smtClean="0">
                <a:solidFill>
                  <a:srgbClr val="292929"/>
                </a:solidFill>
                <a:ea typeface="Times New Roman" panose="02020603050405020304" pitchFamily="18" charset="0"/>
                <a:cs typeface="Times New Roman" panose="02020603050405020304" pitchFamily="18" charset="0"/>
              </a:rPr>
              <a:t>Đổi</a:t>
            </a:r>
            <a:r>
              <a:rPr lang="en-US" sz="3000" b="1" dirty="0" smtClean="0">
                <a:solidFill>
                  <a:srgbClr val="292929"/>
                </a:solidFill>
                <a:ea typeface="Times New Roman" panose="02020603050405020304" pitchFamily="18" charset="0"/>
                <a:cs typeface="Times New Roman" panose="02020603050405020304" pitchFamily="18" charset="0"/>
              </a:rPr>
              <a:t> </a:t>
            </a:r>
            <a:r>
              <a:rPr lang="en-US" sz="3000" b="1" dirty="0" err="1" smtClean="0">
                <a:solidFill>
                  <a:srgbClr val="292929"/>
                </a:solidFill>
                <a:ea typeface="Times New Roman" panose="02020603050405020304" pitchFamily="18" charset="0"/>
                <a:cs typeface="Times New Roman" panose="02020603050405020304" pitchFamily="18" charset="0"/>
              </a:rPr>
              <a:t>mới</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Sự</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giới</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thiệu</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về</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những</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cách</a:t>
            </a:r>
            <a:r>
              <a:rPr lang="en-GB" sz="3000" b="1" dirty="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thức</a:t>
            </a:r>
            <a:r>
              <a:rPr lang="en-GB" sz="3000" b="1" dirty="0" smtClean="0">
                <a:solidFill>
                  <a:srgbClr val="292929"/>
                </a:solidFill>
                <a:ea typeface="Times New Roman" panose="02020603050405020304" pitchFamily="18" charset="0"/>
                <a:cs typeface="Times New Roman" panose="02020603050405020304" pitchFamily="18" charset="0"/>
              </a:rPr>
              <a:t> hay </a:t>
            </a:r>
            <a:r>
              <a:rPr lang="en-GB" sz="3000" b="1" dirty="0" err="1" smtClean="0">
                <a:solidFill>
                  <a:srgbClr val="292929"/>
                </a:solidFill>
                <a:ea typeface="Times New Roman" panose="02020603050405020304" pitchFamily="18" charset="0"/>
                <a:cs typeface="Times New Roman" panose="02020603050405020304" pitchFamily="18" charset="0"/>
              </a:rPr>
              <a:t>phương</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pháp</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mới</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nên</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được</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kết</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hợp</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như</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một</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sự</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ưu</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tiên</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chiến</a:t>
            </a:r>
            <a:r>
              <a:rPr lang="en-GB" sz="3000" b="1" dirty="0" smtClean="0">
                <a:solidFill>
                  <a:srgbClr val="292929"/>
                </a:solidFill>
                <a:ea typeface="Times New Roman" panose="02020603050405020304" pitchFamily="18" charset="0"/>
                <a:cs typeface="Times New Roman" panose="02020603050405020304" pitchFamily="18" charset="0"/>
              </a:rPr>
              <a:t> </a:t>
            </a:r>
            <a:r>
              <a:rPr lang="en-GB" sz="3000" b="1" dirty="0" err="1" smtClean="0">
                <a:solidFill>
                  <a:srgbClr val="292929"/>
                </a:solidFill>
                <a:ea typeface="Times New Roman" panose="02020603050405020304" pitchFamily="18" charset="0"/>
                <a:cs typeface="Times New Roman" panose="02020603050405020304" pitchFamily="18" charset="0"/>
              </a:rPr>
              <a:t>lược</a:t>
            </a:r>
            <a:r>
              <a:rPr lang="en-GB" sz="3000" b="1" dirty="0" smtClean="0">
                <a:solidFill>
                  <a:srgbClr val="292929"/>
                </a:solidFill>
                <a:ea typeface="Times New Roman" panose="02020603050405020304" pitchFamily="18" charset="0"/>
                <a:cs typeface="Times New Roman" panose="02020603050405020304" pitchFamily="18" charset="0"/>
              </a:rPr>
              <a:t>.  </a:t>
            </a:r>
            <a:endParaRPr lang="en-GB" sz="3000" b="1" dirty="0">
              <a:solidFill>
                <a:srgbClr val="292929"/>
              </a:solidFill>
              <a:ea typeface="Times New Roman" panose="02020603050405020304" pitchFamily="18" charset="0"/>
              <a:cs typeface="Times New Roman" panose="02020603050405020304" pitchFamily="18" charset="0"/>
            </a:endParaRPr>
          </a:p>
          <a:p>
            <a:pPr marL="285750" indent="-285750" algn="just">
              <a:lnSpc>
                <a:spcPct val="107000"/>
              </a:lnSpc>
              <a:spcBef>
                <a:spcPts val="1200"/>
              </a:spcBef>
              <a:spcAft>
                <a:spcPts val="1200"/>
              </a:spcAft>
              <a:buFont typeface="Arial" panose="020B0604020202020204" pitchFamily="34" charset="0"/>
              <a:buChar char="•"/>
            </a:pPr>
            <a:r>
              <a:rPr lang="en-GB" sz="3000" dirty="0">
                <a:solidFill>
                  <a:srgbClr val="292929"/>
                </a:solidFill>
                <a:ea typeface="Times New Roman" panose="02020603050405020304" pitchFamily="18" charset="0"/>
                <a:cs typeface="Times New Roman" panose="02020603050405020304" pitchFamily="18" charset="0"/>
              </a:rPr>
              <a:t> </a:t>
            </a:r>
            <a:r>
              <a:rPr lang="en-US" sz="3000" dirty="0" err="1" smtClean="0">
                <a:solidFill>
                  <a:srgbClr val="292929"/>
                </a:solidFill>
                <a:ea typeface="Times New Roman" panose="02020603050405020304" pitchFamily="18" charset="0"/>
                <a:cs typeface="Times New Roman" panose="02020603050405020304" pitchFamily="18" charset="0"/>
              </a:rPr>
              <a:t>dành</a:t>
            </a:r>
            <a:r>
              <a:rPr lang="en-US" sz="3000" dirty="0" smtClean="0">
                <a:solidFill>
                  <a:srgbClr val="292929"/>
                </a:solidFill>
                <a:ea typeface="Times New Roman" panose="02020603050405020304" pitchFamily="18" charset="0"/>
                <a:cs typeface="Times New Roman" panose="02020603050405020304" pitchFamily="18" charset="0"/>
              </a:rPr>
              <a:t> </a:t>
            </a:r>
            <a:r>
              <a:rPr lang="vi-VN" sz="3000" dirty="0" smtClean="0">
                <a:solidFill>
                  <a:srgbClr val="292929"/>
                </a:solidFill>
                <a:ea typeface="Times New Roman" panose="02020603050405020304" pitchFamily="18" charset="0"/>
                <a:cs typeface="Times New Roman" panose="02020603050405020304" pitchFamily="18" charset="0"/>
              </a:rPr>
              <a:t>cho </a:t>
            </a:r>
            <a:r>
              <a:rPr lang="vi-VN" sz="3000" dirty="0">
                <a:solidFill>
                  <a:srgbClr val="292929"/>
                </a:solidFill>
                <a:ea typeface="Times New Roman" panose="02020603050405020304" pitchFamily="18" charset="0"/>
                <a:cs typeface="Times New Roman" panose="02020603050405020304" pitchFamily="18" charset="0"/>
              </a:rPr>
              <a:t>nhân </a:t>
            </a:r>
            <a:r>
              <a:rPr lang="en-US" sz="3000" dirty="0" err="1" smtClean="0">
                <a:solidFill>
                  <a:srgbClr val="292929"/>
                </a:solidFill>
                <a:ea typeface="Times New Roman" panose="02020603050405020304" pitchFamily="18" charset="0"/>
                <a:cs typeface="Times New Roman" panose="02020603050405020304" pitchFamily="18" charset="0"/>
              </a:rPr>
              <a:t>sự</a:t>
            </a:r>
            <a:r>
              <a:rPr lang="en-US" sz="3000" dirty="0" smtClean="0">
                <a:solidFill>
                  <a:srgbClr val="292929"/>
                </a:solidFill>
                <a:ea typeface="Times New Roman" panose="02020603050405020304" pitchFamily="18" charset="0"/>
                <a:cs typeface="Times New Roman" panose="02020603050405020304" pitchFamily="18" charset="0"/>
              </a:rPr>
              <a:t> </a:t>
            </a:r>
            <a:r>
              <a:rPr lang="vi-VN" sz="3000" dirty="0" smtClean="0">
                <a:solidFill>
                  <a:srgbClr val="292929"/>
                </a:solidFill>
                <a:ea typeface="Times New Roman" panose="02020603050405020304" pitchFamily="18" charset="0"/>
                <a:cs typeface="Times New Roman" panose="02020603050405020304" pitchFamily="18" charset="0"/>
              </a:rPr>
              <a:t>hiện </a:t>
            </a:r>
            <a:r>
              <a:rPr lang="vi-VN" sz="3000" dirty="0">
                <a:solidFill>
                  <a:srgbClr val="292929"/>
                </a:solidFill>
                <a:ea typeface="Times New Roman" panose="02020603050405020304" pitchFamily="18" charset="0"/>
                <a:cs typeface="Times New Roman" panose="02020603050405020304" pitchFamily="18" charset="0"/>
              </a:rPr>
              <a:t>có </a:t>
            </a:r>
            <a:r>
              <a:rPr lang="vi-VN" sz="3000" dirty="0" smtClean="0">
                <a:solidFill>
                  <a:srgbClr val="292929"/>
                </a:solidFill>
                <a:ea typeface="Times New Roman" panose="02020603050405020304" pitchFamily="18" charset="0"/>
                <a:cs typeface="Times New Roman" panose="02020603050405020304" pitchFamily="18" charset="0"/>
              </a:rPr>
              <a:t>tư </a:t>
            </a:r>
            <a:r>
              <a:rPr lang="vi-VN" sz="3000" dirty="0">
                <a:solidFill>
                  <a:srgbClr val="292929"/>
                </a:solidFill>
                <a:ea typeface="Times New Roman" panose="02020603050405020304" pitchFamily="18" charset="0"/>
                <a:cs typeface="Times New Roman" panose="02020603050405020304" pitchFamily="18" charset="0"/>
              </a:rPr>
              <a:t>duy sáng tạo</a:t>
            </a:r>
            <a:endParaRPr lang="en-GB" sz="3000" dirty="0">
              <a:solidFill>
                <a:srgbClr val="292929"/>
              </a:solidFill>
              <a:ea typeface="Times New Roman" panose="02020603050405020304" pitchFamily="18" charset="0"/>
              <a:cs typeface="Times New Roman" panose="02020603050405020304" pitchFamily="18" charset="0"/>
            </a:endParaRPr>
          </a:p>
          <a:p>
            <a:pPr marL="285750" indent="-285750" algn="just">
              <a:lnSpc>
                <a:spcPct val="107000"/>
              </a:lnSpc>
              <a:spcBef>
                <a:spcPts val="1200"/>
              </a:spcBef>
              <a:spcAft>
                <a:spcPts val="1200"/>
              </a:spcAft>
              <a:buFont typeface="Arial" panose="020B0604020202020204" pitchFamily="34" charset="0"/>
              <a:buChar char="•"/>
            </a:pPr>
            <a:r>
              <a:rPr lang="en-GB" sz="3000" dirty="0">
                <a:solidFill>
                  <a:srgbClr val="292929"/>
                </a:solidFill>
                <a:ea typeface="Times New Roman" panose="02020603050405020304" pitchFamily="18" charset="0"/>
                <a:cs typeface="Times New Roman" panose="02020603050405020304" pitchFamily="18" charset="0"/>
              </a:rPr>
              <a:t> </a:t>
            </a:r>
            <a:r>
              <a:rPr lang="en-US" sz="3000" dirty="0" smtClean="0">
                <a:solidFill>
                  <a:srgbClr val="292929"/>
                </a:solidFill>
                <a:ea typeface="Times New Roman" panose="02020603050405020304" pitchFamily="18" charset="0"/>
                <a:cs typeface="Times New Roman" panose="02020603050405020304" pitchFamily="18" charset="0"/>
              </a:rPr>
              <a:t>c</a:t>
            </a:r>
            <a:r>
              <a:rPr lang="vi-VN" sz="3000" dirty="0" smtClean="0">
                <a:solidFill>
                  <a:srgbClr val="292929"/>
                </a:solidFill>
                <a:ea typeface="Times New Roman" panose="02020603050405020304" pitchFamily="18" charset="0"/>
                <a:cs typeface="Times New Roman" panose="02020603050405020304" pitchFamily="18" charset="0"/>
              </a:rPr>
              <a:t>huyển </a:t>
            </a:r>
            <a:r>
              <a:rPr lang="vi-VN" sz="3000" dirty="0">
                <a:solidFill>
                  <a:srgbClr val="292929"/>
                </a:solidFill>
                <a:ea typeface="Times New Roman" panose="02020603050405020304" pitchFamily="18" charset="0"/>
                <a:cs typeface="Times New Roman" panose="02020603050405020304" pitchFamily="18" charset="0"/>
              </a:rPr>
              <a:t>sang các ví dụ từ các ngành công nghiệp bên ngoài và thành lập các nhóm đổi mới trong các tổ chức của bạn</a:t>
            </a:r>
            <a:r>
              <a:rPr lang="vi-VN" sz="3000" dirty="0" smtClean="0">
                <a:solidFill>
                  <a:srgbClr val="292929"/>
                </a:solidFill>
                <a:ea typeface="Times New Roman" panose="02020603050405020304" pitchFamily="18" charset="0"/>
                <a:cs typeface="Times New Roman" panose="02020603050405020304" pitchFamily="18" charset="0"/>
              </a:rPr>
              <a:t>.</a:t>
            </a:r>
            <a:endParaRPr lang="en-US" sz="30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120785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6D76A46E-9B2A-4586-A5F2-0455825F1BF9}"/>
              </a:ext>
            </a:extLst>
          </p:cNvPr>
          <p:cNvPicPr>
            <a:picLocks noChangeAspect="1"/>
          </p:cNvPicPr>
          <p:nvPr/>
        </p:nvPicPr>
        <p:blipFill>
          <a:blip r:embed="rId3"/>
          <a:stretch>
            <a:fillRect/>
          </a:stretch>
        </p:blipFill>
        <p:spPr>
          <a:xfrm>
            <a:off x="-62246" y="569845"/>
            <a:ext cx="6343777" cy="5278507"/>
          </a:xfrm>
          <a:prstGeom prst="rect">
            <a:avLst/>
          </a:prstGeom>
        </p:spPr>
      </p:pic>
      <p:pic>
        <p:nvPicPr>
          <p:cNvPr id="4" name="Picture 3">
            <a:extLst>
              <a:ext uri="{FF2B5EF4-FFF2-40B4-BE49-F238E27FC236}">
                <a16:creationId xmlns:a16="http://schemas.microsoft.com/office/drawing/2014/main" xmlns="" id="{D5F0D350-3C28-4ADB-AC5A-F675868684E7}"/>
              </a:ext>
            </a:extLst>
          </p:cNvPr>
          <p:cNvPicPr>
            <a:picLocks noChangeAspect="1"/>
          </p:cNvPicPr>
          <p:nvPr/>
        </p:nvPicPr>
        <p:blipFill>
          <a:blip r:embed="rId4"/>
          <a:stretch>
            <a:fillRect/>
          </a:stretch>
        </p:blipFill>
        <p:spPr>
          <a:xfrm>
            <a:off x="6281530" y="381000"/>
            <a:ext cx="2862470" cy="6096000"/>
          </a:xfrm>
          <a:prstGeom prst="rect">
            <a:avLst/>
          </a:prstGeom>
        </p:spPr>
      </p:pic>
    </p:spTree>
    <p:extLst>
      <p:ext uri="{BB962C8B-B14F-4D97-AF65-F5344CB8AC3E}">
        <p14:creationId xmlns:p14="http://schemas.microsoft.com/office/powerpoint/2010/main" val="41643282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4BAD782E-C5FE-478F-BFF6-5A1D8247ACE7}"/>
              </a:ext>
            </a:extLst>
          </p:cNvPr>
          <p:cNvSpPr/>
          <p:nvPr/>
        </p:nvSpPr>
        <p:spPr>
          <a:xfrm>
            <a:off x="316502" y="1"/>
            <a:ext cx="8575250" cy="6043001"/>
          </a:xfrm>
          <a:prstGeom prst="rect">
            <a:avLst/>
          </a:prstGeom>
        </p:spPr>
        <p:txBody>
          <a:bodyPr wrap="square">
            <a:spAutoFit/>
          </a:bodyPr>
          <a:lstStyle/>
          <a:p>
            <a:pPr algn="just">
              <a:lnSpc>
                <a:spcPct val="107000"/>
              </a:lnSpc>
              <a:spcBef>
                <a:spcPts val="1200"/>
              </a:spcBef>
              <a:spcAft>
                <a:spcPts val="1200"/>
              </a:spcAft>
            </a:pPr>
            <a:r>
              <a:rPr lang="vi-VN" sz="3600" b="1" dirty="0">
                <a:solidFill>
                  <a:srgbClr val="292929"/>
                </a:solidFill>
                <a:ea typeface="Times New Roman" panose="02020603050405020304" pitchFamily="18" charset="0"/>
                <a:cs typeface="Times New Roman" panose="02020603050405020304" pitchFamily="18" charset="0"/>
              </a:rPr>
              <a:t>2. Trở nên nhanh nhẹn.</a:t>
            </a:r>
          </a:p>
          <a:p>
            <a:pPr algn="just">
              <a:lnSpc>
                <a:spcPct val="107000"/>
              </a:lnSpc>
              <a:spcBef>
                <a:spcPts val="1200"/>
              </a:spcBef>
              <a:spcAft>
                <a:spcPts val="1200"/>
              </a:spcAft>
            </a:pPr>
            <a:r>
              <a:rPr lang="vi-VN" sz="3600" dirty="0">
                <a:solidFill>
                  <a:srgbClr val="292929"/>
                </a:solidFill>
                <a:ea typeface="Times New Roman" panose="02020603050405020304" pitchFamily="18" charset="0"/>
                <a:cs typeface="Times New Roman" panose="02020603050405020304" pitchFamily="18" charset="0"/>
              </a:rPr>
              <a:t>Các tổ chức lớn, chẳng hạn như các trung tâm y tế học thuật, giống như các tàu du lịch - chúng lớn và khó </a:t>
            </a:r>
            <a:r>
              <a:rPr lang="en-US" sz="3600" dirty="0" err="1" smtClean="0">
                <a:solidFill>
                  <a:srgbClr val="292929"/>
                </a:solidFill>
                <a:ea typeface="Times New Roman" panose="02020603050405020304" pitchFamily="18" charset="0"/>
                <a:cs typeface="Times New Roman" panose="02020603050405020304" pitchFamily="18" charset="0"/>
              </a:rPr>
              <a:t>chuyển</a:t>
            </a:r>
            <a:r>
              <a:rPr lang="en-US" sz="3600" dirty="0" smtClean="0">
                <a:solidFill>
                  <a:srgbClr val="292929"/>
                </a:solidFill>
                <a:ea typeface="Times New Roman" panose="02020603050405020304" pitchFamily="18" charset="0"/>
                <a:cs typeface="Times New Roman" panose="02020603050405020304" pitchFamily="18" charset="0"/>
              </a:rPr>
              <a:t> </a:t>
            </a:r>
            <a:r>
              <a:rPr lang="en-US" sz="3600" dirty="0" err="1" smtClean="0">
                <a:solidFill>
                  <a:srgbClr val="292929"/>
                </a:solidFill>
                <a:ea typeface="Times New Roman" panose="02020603050405020304" pitchFamily="18" charset="0"/>
                <a:cs typeface="Times New Roman" panose="02020603050405020304" pitchFamily="18" charset="0"/>
              </a:rPr>
              <a:t>hướng</a:t>
            </a:r>
            <a:r>
              <a:rPr lang="en-US" sz="3600" dirty="0" smtClean="0">
                <a:solidFill>
                  <a:srgbClr val="292929"/>
                </a:solidFill>
                <a:ea typeface="Times New Roman" panose="02020603050405020304" pitchFamily="18" charset="0"/>
                <a:cs typeface="Times New Roman" panose="02020603050405020304" pitchFamily="18" charset="0"/>
              </a:rPr>
              <a:t>.</a:t>
            </a:r>
            <a:endParaRPr lang="vi-VN" sz="3600" dirty="0">
              <a:solidFill>
                <a:srgbClr val="292929"/>
              </a:solidFill>
              <a:ea typeface="Times New Roman" panose="02020603050405020304" pitchFamily="18" charset="0"/>
              <a:cs typeface="Times New Roman" panose="02020603050405020304" pitchFamily="18" charset="0"/>
            </a:endParaRPr>
          </a:p>
          <a:p>
            <a:pPr algn="just">
              <a:lnSpc>
                <a:spcPct val="107000"/>
              </a:lnSpc>
              <a:spcBef>
                <a:spcPts val="1200"/>
              </a:spcBef>
              <a:spcAft>
                <a:spcPts val="1200"/>
              </a:spcAft>
            </a:pPr>
            <a:r>
              <a:rPr lang="vi-VN" sz="3600" dirty="0">
                <a:solidFill>
                  <a:srgbClr val="292929"/>
                </a:solidFill>
                <a:ea typeface="Times New Roman" panose="02020603050405020304" pitchFamily="18" charset="0"/>
                <a:cs typeface="Times New Roman" panose="02020603050405020304" pitchFamily="18" charset="0"/>
              </a:rPr>
              <a:t>Có khả năng thay đổi hướng đi, ra quyết định và thực hiện nhanh chóng là điều bắt buộc đối với sự thành công của các nhà cung cấp dịch vụ y tế ở mọi quy mô.</a:t>
            </a:r>
            <a:endParaRPr lang="en-US" sz="1400" dirty="0">
              <a:effectLst/>
              <a:ea typeface="Calibri" panose="020F0502020204030204" pitchFamily="34" charset="0"/>
              <a:cs typeface="Times New Roman" panose="02020603050405020304" pitchFamily="18" charset="0"/>
            </a:endParaRPr>
          </a:p>
        </p:txBody>
      </p:sp>
      <p:pic>
        <p:nvPicPr>
          <p:cNvPr id="3"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3312" y="6286501"/>
            <a:ext cx="1830312" cy="571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8189" y="6210301"/>
            <a:ext cx="1635377" cy="6477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5952" y="6159596"/>
            <a:ext cx="642751"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9404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07664909-19EF-4120-96B9-85029A92224C}"/>
              </a:ext>
            </a:extLst>
          </p:cNvPr>
          <p:cNvPicPr>
            <a:picLocks noChangeAspect="1"/>
          </p:cNvPicPr>
          <p:nvPr/>
        </p:nvPicPr>
        <p:blipFill>
          <a:blip r:embed="rId3"/>
          <a:stretch>
            <a:fillRect/>
          </a:stretch>
        </p:blipFill>
        <p:spPr>
          <a:xfrm>
            <a:off x="377690" y="901701"/>
            <a:ext cx="5645425" cy="4668036"/>
          </a:xfrm>
          <a:prstGeom prst="rect">
            <a:avLst/>
          </a:prstGeom>
        </p:spPr>
      </p:pic>
      <p:pic>
        <p:nvPicPr>
          <p:cNvPr id="4" name="Picture 3">
            <a:extLst>
              <a:ext uri="{FF2B5EF4-FFF2-40B4-BE49-F238E27FC236}">
                <a16:creationId xmlns:a16="http://schemas.microsoft.com/office/drawing/2014/main" xmlns="" id="{B8C4209C-E554-4F96-9D79-554B0A31C3D4}"/>
              </a:ext>
            </a:extLst>
          </p:cNvPr>
          <p:cNvPicPr>
            <a:picLocks noChangeAspect="1"/>
          </p:cNvPicPr>
          <p:nvPr/>
        </p:nvPicPr>
        <p:blipFill>
          <a:blip r:embed="rId4"/>
          <a:stretch>
            <a:fillRect/>
          </a:stretch>
        </p:blipFill>
        <p:spPr>
          <a:xfrm>
            <a:off x="6092688" y="381000"/>
            <a:ext cx="3558208" cy="6096000"/>
          </a:xfrm>
          <a:prstGeom prst="rect">
            <a:avLst/>
          </a:prstGeom>
        </p:spPr>
      </p:pic>
    </p:spTree>
    <p:extLst>
      <p:ext uri="{BB962C8B-B14F-4D97-AF65-F5344CB8AC3E}">
        <p14:creationId xmlns:p14="http://schemas.microsoft.com/office/powerpoint/2010/main" val="16333292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7F3440F2-A305-4E08-A4B6-ED7C3CC8E692}"/>
              </a:ext>
            </a:extLst>
          </p:cNvPr>
          <p:cNvSpPr/>
          <p:nvPr/>
        </p:nvSpPr>
        <p:spPr>
          <a:xfrm>
            <a:off x="133349" y="2"/>
            <a:ext cx="8774167" cy="6494085"/>
          </a:xfrm>
          <a:prstGeom prst="rect">
            <a:avLst/>
          </a:prstGeom>
        </p:spPr>
        <p:txBody>
          <a:bodyPr wrap="square">
            <a:spAutoFit/>
          </a:bodyPr>
          <a:lstStyle/>
          <a:p>
            <a:pPr algn="just"/>
            <a:r>
              <a:rPr lang="vi-VN" sz="3200" b="1" dirty="0" smtClean="0">
                <a:solidFill>
                  <a:srgbClr val="292929"/>
                </a:solidFill>
                <a:ea typeface="Times New Roman" panose="02020603050405020304" pitchFamily="18" charset="0"/>
                <a:cs typeface="Times New Roman" panose="02020603050405020304" pitchFamily="18" charset="0"/>
              </a:rPr>
              <a:t>3. Khai thác tối đa dữ liệu của bạn.</a:t>
            </a:r>
          </a:p>
          <a:p>
            <a:pPr algn="just"/>
            <a:endParaRPr lang="vi-VN" sz="3200" b="1" dirty="0" smtClean="0">
              <a:solidFill>
                <a:srgbClr val="292929"/>
              </a:solidFill>
              <a:ea typeface="Times New Roman" panose="02020603050405020304" pitchFamily="18" charset="0"/>
              <a:cs typeface="Times New Roman" panose="02020603050405020304" pitchFamily="18" charset="0"/>
            </a:endParaRPr>
          </a:p>
          <a:p>
            <a:pPr algn="just"/>
            <a:r>
              <a:rPr lang="vi-VN" sz="3200" dirty="0" smtClean="0">
                <a:solidFill>
                  <a:srgbClr val="292929"/>
                </a:solidFill>
                <a:ea typeface="Times New Roman" panose="02020603050405020304" pitchFamily="18" charset="0"/>
                <a:cs typeface="Times New Roman" panose="02020603050405020304" pitchFamily="18" charset="0"/>
              </a:rPr>
              <a:t>Công nghệ và </a:t>
            </a:r>
            <a:r>
              <a:rPr lang="en-US" sz="3200" dirty="0" err="1" smtClean="0">
                <a:solidFill>
                  <a:srgbClr val="292929"/>
                </a:solidFill>
                <a:ea typeface="Times New Roman" panose="02020603050405020304" pitchFamily="18" charset="0"/>
                <a:cs typeface="Times New Roman" panose="02020603050405020304" pitchFamily="18" charset="0"/>
              </a:rPr>
              <a:t>các</a:t>
            </a:r>
            <a:r>
              <a:rPr lang="en-US" sz="3200" dirty="0" smtClean="0">
                <a:solidFill>
                  <a:srgbClr val="292929"/>
                </a:solidFill>
                <a:ea typeface="Times New Roman" panose="02020603050405020304" pitchFamily="18" charset="0"/>
                <a:cs typeface="Times New Roman" panose="02020603050405020304" pitchFamily="18" charset="0"/>
              </a:rPr>
              <a:t> </a:t>
            </a:r>
            <a:r>
              <a:rPr lang="vi-VN" sz="3200" dirty="0" smtClean="0">
                <a:solidFill>
                  <a:srgbClr val="292929"/>
                </a:solidFill>
                <a:ea typeface="Times New Roman" panose="02020603050405020304" pitchFamily="18" charset="0"/>
                <a:cs typeface="Times New Roman" panose="02020603050405020304" pitchFamily="18" charset="0"/>
              </a:rPr>
              <a:t>phương thức mới để thu thập dữ liệu giúp cho các bệnh viện có nhiều cơ hội học tập hơn. </a:t>
            </a:r>
            <a:r>
              <a:rPr lang="vi-VN" sz="3200" b="1" u="sng" dirty="0" smtClean="0">
                <a:solidFill>
                  <a:srgbClr val="292929"/>
                </a:solidFill>
                <a:ea typeface="Times New Roman" panose="02020603050405020304" pitchFamily="18" charset="0"/>
                <a:cs typeface="Times New Roman" panose="02020603050405020304" pitchFamily="18" charset="0"/>
              </a:rPr>
              <a:t>Tuy nhiên, trừ khi dữ liệu đó </a:t>
            </a:r>
            <a:r>
              <a:rPr lang="en-US" sz="3200" b="1" u="sng" dirty="0" err="1" smtClean="0">
                <a:solidFill>
                  <a:srgbClr val="292929"/>
                </a:solidFill>
                <a:ea typeface="Times New Roman" panose="02020603050405020304" pitchFamily="18" charset="0"/>
                <a:cs typeface="Times New Roman" panose="02020603050405020304" pitchFamily="18" charset="0"/>
              </a:rPr>
              <a:t>có</a:t>
            </a:r>
            <a:r>
              <a:rPr lang="en-US" sz="3200" b="1" u="sng" dirty="0" smtClean="0">
                <a:solidFill>
                  <a:srgbClr val="292929"/>
                </a:solidFill>
                <a:ea typeface="Times New Roman" panose="02020603050405020304" pitchFamily="18" charset="0"/>
                <a:cs typeface="Times New Roman" panose="02020603050405020304" pitchFamily="18" charset="0"/>
              </a:rPr>
              <a:t> </a:t>
            </a:r>
            <a:r>
              <a:rPr lang="en-US" sz="3200" b="1" u="sng" dirty="0" err="1" smtClean="0">
                <a:solidFill>
                  <a:srgbClr val="292929"/>
                </a:solidFill>
                <a:ea typeface="Times New Roman" panose="02020603050405020304" pitchFamily="18" charset="0"/>
                <a:cs typeface="Times New Roman" panose="02020603050405020304" pitchFamily="18" charset="0"/>
              </a:rPr>
              <a:t>thể</a:t>
            </a:r>
            <a:r>
              <a:rPr lang="en-US" sz="3200" b="1" u="sng" dirty="0" smtClean="0">
                <a:solidFill>
                  <a:srgbClr val="292929"/>
                </a:solidFill>
                <a:ea typeface="Times New Roman" panose="02020603050405020304" pitchFamily="18" charset="0"/>
                <a:cs typeface="Times New Roman" panose="02020603050405020304" pitchFamily="18" charset="0"/>
              </a:rPr>
              <a:t> </a:t>
            </a:r>
            <a:r>
              <a:rPr lang="en-US" sz="3200" b="1" u="sng" dirty="0" err="1" smtClean="0">
                <a:solidFill>
                  <a:srgbClr val="292929"/>
                </a:solidFill>
                <a:ea typeface="Times New Roman" panose="02020603050405020304" pitchFamily="18" charset="0"/>
                <a:cs typeface="Times New Roman" panose="02020603050405020304" pitchFamily="18" charset="0"/>
              </a:rPr>
              <a:t>sử</a:t>
            </a:r>
            <a:r>
              <a:rPr lang="en-US" sz="3200" b="1" u="sng" dirty="0" smtClean="0">
                <a:solidFill>
                  <a:srgbClr val="292929"/>
                </a:solidFill>
                <a:ea typeface="Times New Roman" panose="02020603050405020304" pitchFamily="18" charset="0"/>
                <a:cs typeface="Times New Roman" panose="02020603050405020304" pitchFamily="18" charset="0"/>
              </a:rPr>
              <a:t> </a:t>
            </a:r>
            <a:r>
              <a:rPr lang="en-US" sz="3200" b="1" u="sng" dirty="0" err="1" smtClean="0">
                <a:solidFill>
                  <a:srgbClr val="292929"/>
                </a:solidFill>
                <a:ea typeface="Times New Roman" panose="02020603050405020304" pitchFamily="18" charset="0"/>
                <a:cs typeface="Times New Roman" panose="02020603050405020304" pitchFamily="18" charset="0"/>
              </a:rPr>
              <a:t>dụng</a:t>
            </a:r>
            <a:r>
              <a:rPr lang="en-US" sz="3200" b="1" u="sng" dirty="0" smtClean="0">
                <a:solidFill>
                  <a:srgbClr val="292929"/>
                </a:solidFill>
                <a:ea typeface="Times New Roman" panose="02020603050405020304" pitchFamily="18" charset="0"/>
                <a:cs typeface="Times New Roman" panose="02020603050405020304" pitchFamily="18" charset="0"/>
              </a:rPr>
              <a:t> </a:t>
            </a:r>
            <a:r>
              <a:rPr lang="en-US" sz="3200" b="1" u="sng" dirty="0" err="1" smtClean="0">
                <a:solidFill>
                  <a:srgbClr val="292929"/>
                </a:solidFill>
                <a:ea typeface="Times New Roman" panose="02020603050405020304" pitchFamily="18" charset="0"/>
                <a:cs typeface="Times New Roman" panose="02020603050405020304" pitchFamily="18" charset="0"/>
              </a:rPr>
              <a:t>được</a:t>
            </a:r>
            <a:r>
              <a:rPr lang="vi-VN" sz="3200" b="1" u="sng" dirty="0" smtClean="0">
                <a:solidFill>
                  <a:srgbClr val="292929"/>
                </a:solidFill>
                <a:ea typeface="Times New Roman" panose="02020603050405020304" pitchFamily="18" charset="0"/>
                <a:cs typeface="Times New Roman" panose="02020603050405020304" pitchFamily="18" charset="0"/>
              </a:rPr>
              <a:t>, </a:t>
            </a:r>
            <a:r>
              <a:rPr lang="vi-VN" sz="3200" b="1" u="sng" dirty="0" smtClean="0">
                <a:solidFill>
                  <a:srgbClr val="292929"/>
                </a:solidFill>
                <a:ea typeface="Times New Roman" panose="02020603050405020304" pitchFamily="18" charset="0"/>
                <a:cs typeface="Times New Roman" panose="02020603050405020304" pitchFamily="18" charset="0"/>
              </a:rPr>
              <a:t>n</a:t>
            </a:r>
            <a:r>
              <a:rPr lang="en-US" sz="3200" b="1" u="sng" dirty="0" err="1" smtClean="0">
                <a:solidFill>
                  <a:srgbClr val="292929"/>
                </a:solidFill>
                <a:ea typeface="Times New Roman" panose="02020603050405020304" pitchFamily="18" charset="0"/>
                <a:cs typeface="Times New Roman" panose="02020603050405020304" pitchFamily="18" charset="0"/>
              </a:rPr>
              <a:t>ếu</a:t>
            </a:r>
            <a:r>
              <a:rPr lang="en-US" sz="3200" b="1" u="sng" dirty="0" smtClean="0">
                <a:solidFill>
                  <a:srgbClr val="292929"/>
                </a:solidFill>
                <a:ea typeface="Times New Roman" panose="02020603050405020304" pitchFamily="18" charset="0"/>
                <a:cs typeface="Times New Roman" panose="02020603050405020304" pitchFamily="18" charset="0"/>
              </a:rPr>
              <a:t> </a:t>
            </a:r>
            <a:r>
              <a:rPr lang="en-US" sz="3200" b="1" u="sng" dirty="0" err="1" smtClean="0">
                <a:solidFill>
                  <a:srgbClr val="292929"/>
                </a:solidFill>
                <a:ea typeface="Times New Roman" panose="02020603050405020304" pitchFamily="18" charset="0"/>
                <a:cs typeface="Times New Roman" panose="02020603050405020304" pitchFamily="18" charset="0"/>
              </a:rPr>
              <a:t>không</a:t>
            </a:r>
            <a:r>
              <a:rPr lang="en-US" sz="3200" b="1" u="sng" dirty="0" smtClean="0">
                <a:solidFill>
                  <a:srgbClr val="292929"/>
                </a:solidFill>
                <a:ea typeface="Times New Roman" panose="02020603050405020304" pitchFamily="18" charset="0"/>
                <a:cs typeface="Times New Roman" panose="02020603050405020304" pitchFamily="18" charset="0"/>
              </a:rPr>
              <a:t> </a:t>
            </a:r>
            <a:r>
              <a:rPr lang="en-US" sz="3200" b="1" u="sng" dirty="0" err="1" smtClean="0">
                <a:solidFill>
                  <a:srgbClr val="292929"/>
                </a:solidFill>
                <a:ea typeface="Times New Roman" panose="02020603050405020304" pitchFamily="18" charset="0"/>
                <a:cs typeface="Times New Roman" panose="02020603050405020304" pitchFamily="18" charset="0"/>
              </a:rPr>
              <a:t>thì</a:t>
            </a:r>
            <a:r>
              <a:rPr lang="vi-VN" sz="3200" b="1" u="sng" dirty="0" smtClean="0">
                <a:solidFill>
                  <a:srgbClr val="292929"/>
                </a:solidFill>
                <a:ea typeface="Times New Roman" panose="02020603050405020304" pitchFamily="18" charset="0"/>
                <a:cs typeface="Times New Roman" panose="02020603050405020304" pitchFamily="18" charset="0"/>
              </a:rPr>
              <a:t> </a:t>
            </a:r>
            <a:r>
              <a:rPr lang="en-US" sz="3200" b="1" u="sng" dirty="0" err="1" smtClean="0">
                <a:solidFill>
                  <a:srgbClr val="292929"/>
                </a:solidFill>
                <a:ea typeface="Times New Roman" panose="02020603050405020304" pitchFamily="18" charset="0"/>
                <a:cs typeface="Times New Roman" panose="02020603050405020304" pitchFamily="18" charset="0"/>
              </a:rPr>
              <a:t>nó</a:t>
            </a:r>
            <a:r>
              <a:rPr lang="vi-VN" sz="3200" b="1" u="sng" dirty="0" smtClean="0">
                <a:solidFill>
                  <a:srgbClr val="292929"/>
                </a:solidFill>
                <a:ea typeface="Times New Roman" panose="02020603050405020304" pitchFamily="18" charset="0"/>
                <a:cs typeface="Times New Roman" panose="02020603050405020304" pitchFamily="18" charset="0"/>
              </a:rPr>
              <a:t> hầu như vô dụng</a:t>
            </a:r>
            <a:r>
              <a:rPr lang="vi-VN" sz="3200" dirty="0" smtClean="0">
                <a:solidFill>
                  <a:srgbClr val="292929"/>
                </a:solidFill>
                <a:ea typeface="Times New Roman" panose="02020603050405020304" pitchFamily="18" charset="0"/>
                <a:cs typeface="Times New Roman" panose="02020603050405020304" pitchFamily="18" charset="0"/>
              </a:rPr>
              <a:t>.</a:t>
            </a:r>
          </a:p>
          <a:p>
            <a:pPr algn="just"/>
            <a:endParaRPr lang="vi-VN" sz="3200" dirty="0" smtClean="0">
              <a:solidFill>
                <a:srgbClr val="292929"/>
              </a:solidFill>
              <a:ea typeface="Times New Roman" panose="02020603050405020304" pitchFamily="18" charset="0"/>
              <a:cs typeface="Times New Roman" panose="02020603050405020304" pitchFamily="18" charset="0"/>
            </a:endParaRPr>
          </a:p>
          <a:p>
            <a:pPr algn="just"/>
            <a:r>
              <a:rPr lang="vi-VN" sz="3200" dirty="0" smtClean="0">
                <a:solidFill>
                  <a:srgbClr val="292929"/>
                </a:solidFill>
                <a:ea typeface="Times New Roman" panose="02020603050405020304" pitchFamily="18" charset="0"/>
                <a:cs typeface="Times New Roman" panose="02020603050405020304" pitchFamily="18" charset="0"/>
              </a:rPr>
              <a:t>Để thu </a:t>
            </a:r>
            <a:r>
              <a:rPr lang="vi-VN" sz="3200" dirty="0" smtClean="0">
                <a:solidFill>
                  <a:srgbClr val="292929"/>
                </a:solidFill>
                <a:ea typeface="Times New Roman" panose="02020603050405020304" pitchFamily="18" charset="0"/>
                <a:cs typeface="Times New Roman" panose="02020603050405020304" pitchFamily="18" charset="0"/>
              </a:rPr>
              <a:t>được</a:t>
            </a:r>
            <a:r>
              <a:rPr lang="en-US" sz="3200" dirty="0" smtClean="0">
                <a:solidFill>
                  <a:srgbClr val="292929"/>
                </a:solidFill>
                <a:ea typeface="Times New Roman" panose="02020603050405020304" pitchFamily="18" charset="0"/>
                <a:cs typeface="Times New Roman" panose="02020603050405020304" pitchFamily="18" charset="0"/>
              </a:rPr>
              <a:t> </a:t>
            </a:r>
            <a:r>
              <a:rPr lang="en-US" sz="3200" dirty="0" err="1" smtClean="0">
                <a:solidFill>
                  <a:srgbClr val="292929"/>
                </a:solidFill>
                <a:ea typeface="Times New Roman" panose="02020603050405020304" pitchFamily="18" charset="0"/>
                <a:cs typeface="Times New Roman" panose="02020603050405020304" pitchFamily="18" charset="0"/>
              </a:rPr>
              <a:t>kết</a:t>
            </a:r>
            <a:r>
              <a:rPr lang="en-US" sz="3200" dirty="0" smtClean="0">
                <a:solidFill>
                  <a:srgbClr val="292929"/>
                </a:solidFill>
                <a:ea typeface="Times New Roman" panose="02020603050405020304" pitchFamily="18" charset="0"/>
                <a:cs typeface="Times New Roman" panose="02020603050405020304" pitchFamily="18" charset="0"/>
              </a:rPr>
              <a:t> </a:t>
            </a:r>
            <a:r>
              <a:rPr lang="en-US" sz="3200" dirty="0" err="1" smtClean="0">
                <a:solidFill>
                  <a:srgbClr val="292929"/>
                </a:solidFill>
                <a:ea typeface="Times New Roman" panose="02020603050405020304" pitchFamily="18" charset="0"/>
                <a:cs typeface="Times New Roman" panose="02020603050405020304" pitchFamily="18" charset="0"/>
              </a:rPr>
              <a:t>quả</a:t>
            </a:r>
            <a:r>
              <a:rPr lang="en-US" sz="3200" dirty="0" smtClean="0">
                <a:solidFill>
                  <a:srgbClr val="292929"/>
                </a:solidFill>
                <a:ea typeface="Times New Roman" panose="02020603050405020304" pitchFamily="18" charset="0"/>
                <a:cs typeface="Times New Roman" panose="02020603050405020304" pitchFamily="18" charset="0"/>
              </a:rPr>
              <a:t> </a:t>
            </a:r>
            <a:r>
              <a:rPr lang="en-US" sz="3200" dirty="0" err="1" smtClean="0">
                <a:solidFill>
                  <a:srgbClr val="292929"/>
                </a:solidFill>
                <a:ea typeface="Times New Roman" panose="02020603050405020304" pitchFamily="18" charset="0"/>
                <a:cs typeface="Times New Roman" panose="02020603050405020304" pitchFamily="18" charset="0"/>
              </a:rPr>
              <a:t>tốt</a:t>
            </a:r>
            <a:r>
              <a:rPr lang="vi-VN" sz="3200" dirty="0" smtClean="0">
                <a:solidFill>
                  <a:srgbClr val="292929"/>
                </a:solidFill>
                <a:ea typeface="Times New Roman" panose="02020603050405020304" pitchFamily="18" charset="0"/>
                <a:cs typeface="Times New Roman" panose="02020603050405020304" pitchFamily="18" charset="0"/>
              </a:rPr>
              <a:t> </a:t>
            </a:r>
            <a:r>
              <a:rPr lang="vi-VN" sz="3200" dirty="0" smtClean="0">
                <a:solidFill>
                  <a:srgbClr val="292929"/>
                </a:solidFill>
                <a:ea typeface="Times New Roman" panose="02020603050405020304" pitchFamily="18" charset="0"/>
                <a:cs typeface="Times New Roman" panose="02020603050405020304" pitchFamily="18" charset="0"/>
              </a:rPr>
              <a:t>nhất từ ​​dữ liệu, các phân tích </a:t>
            </a:r>
            <a:r>
              <a:rPr lang="en-US" sz="3200" dirty="0" err="1" smtClean="0">
                <a:solidFill>
                  <a:srgbClr val="292929"/>
                </a:solidFill>
                <a:ea typeface="Times New Roman" panose="02020603050405020304" pitchFamily="18" charset="0"/>
                <a:cs typeface="Times New Roman" panose="02020603050405020304" pitchFamily="18" charset="0"/>
              </a:rPr>
              <a:t>mà</a:t>
            </a:r>
            <a:r>
              <a:rPr lang="en-US" sz="3200" dirty="0" smtClean="0">
                <a:solidFill>
                  <a:srgbClr val="292929"/>
                </a:solidFill>
                <a:ea typeface="Times New Roman" panose="02020603050405020304" pitchFamily="18" charset="0"/>
                <a:cs typeface="Times New Roman" panose="02020603050405020304" pitchFamily="18" charset="0"/>
              </a:rPr>
              <a:t> </a:t>
            </a:r>
            <a:r>
              <a:rPr lang="vi-VN" sz="3200" dirty="0" smtClean="0">
                <a:solidFill>
                  <a:srgbClr val="292929"/>
                </a:solidFill>
                <a:ea typeface="Times New Roman" panose="02020603050405020304" pitchFamily="18" charset="0"/>
                <a:cs typeface="Times New Roman" panose="02020603050405020304" pitchFamily="18" charset="0"/>
              </a:rPr>
              <a:t>cung cấp những hiểu biết có ý nghĩa phải được </a:t>
            </a:r>
            <a:r>
              <a:rPr lang="en-US" sz="3200" dirty="0" err="1" smtClean="0">
                <a:solidFill>
                  <a:srgbClr val="292929"/>
                </a:solidFill>
                <a:ea typeface="Times New Roman" panose="02020603050405020304" pitchFamily="18" charset="0"/>
                <a:cs typeface="Times New Roman" panose="02020603050405020304" pitchFamily="18" charset="0"/>
              </a:rPr>
              <a:t>đưa</a:t>
            </a:r>
            <a:r>
              <a:rPr lang="en-US" sz="3200" dirty="0" smtClean="0">
                <a:solidFill>
                  <a:srgbClr val="292929"/>
                </a:solidFill>
                <a:ea typeface="Times New Roman" panose="02020603050405020304" pitchFamily="18" charset="0"/>
                <a:cs typeface="Times New Roman" panose="02020603050405020304" pitchFamily="18" charset="0"/>
              </a:rPr>
              <a:t> </a:t>
            </a:r>
            <a:r>
              <a:rPr lang="vi-VN" sz="3200" dirty="0" smtClean="0">
                <a:solidFill>
                  <a:srgbClr val="292929"/>
                </a:solidFill>
                <a:ea typeface="Times New Roman" panose="02020603050405020304" pitchFamily="18" charset="0"/>
                <a:cs typeface="Times New Roman" panose="02020603050405020304" pitchFamily="18" charset="0"/>
              </a:rPr>
              <a:t>vào </a:t>
            </a:r>
            <a:r>
              <a:rPr lang="vi-VN" sz="3200" dirty="0" smtClean="0">
                <a:solidFill>
                  <a:srgbClr val="292929"/>
                </a:solidFill>
                <a:ea typeface="Times New Roman" panose="02020603050405020304" pitchFamily="18" charset="0"/>
                <a:cs typeface="Times New Roman" panose="02020603050405020304" pitchFamily="18" charset="0"/>
              </a:rPr>
              <a:t>quy trình công việc hàng ngày để hướng dẫn </a:t>
            </a:r>
            <a:r>
              <a:rPr lang="en-US" sz="3200" dirty="0" err="1" smtClean="0">
                <a:solidFill>
                  <a:srgbClr val="292929"/>
                </a:solidFill>
                <a:ea typeface="Times New Roman" panose="02020603050405020304" pitchFamily="18" charset="0"/>
                <a:cs typeface="Times New Roman" panose="02020603050405020304" pitchFamily="18" charset="0"/>
              </a:rPr>
              <a:t>các</a:t>
            </a:r>
            <a:r>
              <a:rPr lang="en-US" sz="3200" dirty="0" smtClean="0">
                <a:solidFill>
                  <a:srgbClr val="292929"/>
                </a:solidFill>
                <a:ea typeface="Times New Roman" panose="02020603050405020304" pitchFamily="18" charset="0"/>
                <a:cs typeface="Times New Roman" panose="02020603050405020304" pitchFamily="18" charset="0"/>
              </a:rPr>
              <a:t> </a:t>
            </a:r>
            <a:r>
              <a:rPr lang="en-US" sz="3200" dirty="0" err="1" smtClean="0">
                <a:solidFill>
                  <a:srgbClr val="292929"/>
                </a:solidFill>
                <a:ea typeface="Times New Roman" panose="02020603050405020304" pitchFamily="18" charset="0"/>
                <a:cs typeface="Times New Roman" panose="02020603050405020304" pitchFamily="18" charset="0"/>
              </a:rPr>
              <a:t>hoạt</a:t>
            </a:r>
            <a:r>
              <a:rPr lang="en-US" sz="3200" dirty="0" smtClean="0">
                <a:solidFill>
                  <a:srgbClr val="292929"/>
                </a:solidFill>
                <a:ea typeface="Times New Roman" panose="02020603050405020304" pitchFamily="18" charset="0"/>
                <a:cs typeface="Times New Roman" panose="02020603050405020304" pitchFamily="18" charset="0"/>
              </a:rPr>
              <a:t> </a:t>
            </a:r>
            <a:r>
              <a:rPr lang="en-US" sz="3200" dirty="0" err="1" smtClean="0">
                <a:solidFill>
                  <a:srgbClr val="292929"/>
                </a:solidFill>
                <a:ea typeface="Times New Roman" panose="02020603050405020304" pitchFamily="18" charset="0"/>
                <a:cs typeface="Times New Roman" panose="02020603050405020304" pitchFamily="18" charset="0"/>
              </a:rPr>
              <a:t>động</a:t>
            </a:r>
            <a:r>
              <a:rPr lang="en-US" sz="3200" dirty="0" smtClean="0">
                <a:solidFill>
                  <a:srgbClr val="292929"/>
                </a:solidFill>
                <a:ea typeface="Times New Roman" panose="02020603050405020304" pitchFamily="18" charset="0"/>
                <a:cs typeface="Times New Roman" panose="02020603050405020304" pitchFamily="18" charset="0"/>
              </a:rPr>
              <a:t> </a:t>
            </a:r>
            <a:r>
              <a:rPr lang="vi-VN" sz="3200" dirty="0" smtClean="0">
                <a:solidFill>
                  <a:srgbClr val="292929"/>
                </a:solidFill>
                <a:ea typeface="Times New Roman" panose="02020603050405020304" pitchFamily="18" charset="0"/>
                <a:cs typeface="Times New Roman" panose="02020603050405020304" pitchFamily="18" charset="0"/>
              </a:rPr>
              <a:t>chăm sóc và điều trị lâm sàng.</a:t>
            </a:r>
            <a:endParaRPr lang="en-US" sz="3200" dirty="0">
              <a:cs typeface="Times New Roman" panose="02020603050405020304" pitchFamily="18" charset="0"/>
            </a:endParaRPr>
          </a:p>
        </p:txBody>
      </p:sp>
    </p:spTree>
    <p:extLst>
      <p:ext uri="{BB962C8B-B14F-4D97-AF65-F5344CB8AC3E}">
        <p14:creationId xmlns:p14="http://schemas.microsoft.com/office/powerpoint/2010/main" val="11068353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7486636E-AD4C-41F3-9DC7-805ABB199C5E}"/>
              </a:ext>
            </a:extLst>
          </p:cNvPr>
          <p:cNvPicPr>
            <a:picLocks noChangeAspect="1"/>
          </p:cNvPicPr>
          <p:nvPr/>
        </p:nvPicPr>
        <p:blipFill>
          <a:blip r:embed="rId3"/>
          <a:stretch>
            <a:fillRect/>
          </a:stretch>
        </p:blipFill>
        <p:spPr>
          <a:xfrm>
            <a:off x="89453" y="0"/>
            <a:ext cx="5734878" cy="6858000"/>
          </a:xfrm>
          <a:prstGeom prst="rect">
            <a:avLst/>
          </a:prstGeom>
        </p:spPr>
      </p:pic>
      <p:pic>
        <p:nvPicPr>
          <p:cNvPr id="3" name="Picture 2">
            <a:extLst>
              <a:ext uri="{FF2B5EF4-FFF2-40B4-BE49-F238E27FC236}">
                <a16:creationId xmlns:a16="http://schemas.microsoft.com/office/drawing/2014/main" xmlns="" id="{26BA72DA-2AA5-4C24-BC2B-4DFB51E735F8}"/>
              </a:ext>
            </a:extLst>
          </p:cNvPr>
          <p:cNvPicPr>
            <a:picLocks noChangeAspect="1"/>
          </p:cNvPicPr>
          <p:nvPr/>
        </p:nvPicPr>
        <p:blipFill>
          <a:blip r:embed="rId4"/>
          <a:stretch>
            <a:fillRect/>
          </a:stretch>
        </p:blipFill>
        <p:spPr>
          <a:xfrm>
            <a:off x="5903843" y="344558"/>
            <a:ext cx="3240156" cy="6096001"/>
          </a:xfrm>
          <a:prstGeom prst="rect">
            <a:avLst/>
          </a:prstGeom>
        </p:spPr>
      </p:pic>
    </p:spTree>
    <p:extLst>
      <p:ext uri="{BB962C8B-B14F-4D97-AF65-F5344CB8AC3E}">
        <p14:creationId xmlns:p14="http://schemas.microsoft.com/office/powerpoint/2010/main" val="23354090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2AD518E4-C55E-4F86-8DF0-652B4759CCE4}"/>
              </a:ext>
            </a:extLst>
          </p:cNvPr>
          <p:cNvSpPr/>
          <p:nvPr/>
        </p:nvSpPr>
        <p:spPr>
          <a:xfrm>
            <a:off x="258151" y="90631"/>
            <a:ext cx="8141804" cy="5977277"/>
          </a:xfrm>
          <a:prstGeom prst="rect">
            <a:avLst/>
          </a:prstGeom>
        </p:spPr>
        <p:txBody>
          <a:bodyPr wrap="square">
            <a:spAutoFit/>
          </a:bodyPr>
          <a:lstStyle/>
          <a:p>
            <a:pPr>
              <a:lnSpc>
                <a:spcPct val="107000"/>
              </a:lnSpc>
              <a:spcBef>
                <a:spcPts val="1200"/>
              </a:spcBef>
              <a:spcAft>
                <a:spcPts val="1200"/>
              </a:spcAft>
            </a:pPr>
            <a:r>
              <a:rPr lang="vi-VN" sz="3200" b="1" dirty="0" smtClean="0">
                <a:solidFill>
                  <a:srgbClr val="292929"/>
                </a:solidFill>
                <a:ea typeface="Times New Roman" panose="02020603050405020304" pitchFamily="18" charset="0"/>
                <a:cs typeface="Times New Roman" panose="02020603050405020304" pitchFamily="18" charset="0"/>
              </a:rPr>
              <a:t>4. Giữ một tâm trí cởi mở để </a:t>
            </a:r>
            <a:r>
              <a:rPr lang="en-US" sz="3200" b="1" dirty="0" err="1" smtClean="0">
                <a:solidFill>
                  <a:srgbClr val="292929"/>
                </a:solidFill>
                <a:ea typeface="Times New Roman" panose="02020603050405020304" pitchFamily="18" charset="0"/>
                <a:cs typeface="Times New Roman" panose="02020603050405020304" pitchFamily="18" charset="0"/>
              </a:rPr>
              <a:t>có</a:t>
            </a:r>
            <a:r>
              <a:rPr lang="en-US" sz="3200" b="1" dirty="0" smtClean="0">
                <a:solidFill>
                  <a:srgbClr val="292929"/>
                </a:solidFill>
                <a:ea typeface="Times New Roman" panose="02020603050405020304" pitchFamily="18" charset="0"/>
                <a:cs typeface="Times New Roman" panose="02020603050405020304" pitchFamily="18" charset="0"/>
              </a:rPr>
              <a:t> </a:t>
            </a:r>
            <a:r>
              <a:rPr lang="en-US" sz="3200" b="1" dirty="0" err="1" smtClean="0">
                <a:solidFill>
                  <a:srgbClr val="292929"/>
                </a:solidFill>
                <a:ea typeface="Times New Roman" panose="02020603050405020304" pitchFamily="18" charset="0"/>
                <a:cs typeface="Times New Roman" panose="02020603050405020304" pitchFamily="18" charset="0"/>
              </a:rPr>
              <a:t>sự</a:t>
            </a:r>
            <a:r>
              <a:rPr lang="en-US" sz="3200" b="1" dirty="0" smtClean="0">
                <a:solidFill>
                  <a:srgbClr val="292929"/>
                </a:solidFill>
                <a:ea typeface="Times New Roman" panose="02020603050405020304" pitchFamily="18" charset="0"/>
                <a:cs typeface="Times New Roman" panose="02020603050405020304" pitchFamily="18" charset="0"/>
              </a:rPr>
              <a:t> </a:t>
            </a:r>
            <a:r>
              <a:rPr lang="en-US" sz="3200" b="1" dirty="0" err="1" smtClean="0">
                <a:solidFill>
                  <a:srgbClr val="292929"/>
                </a:solidFill>
                <a:ea typeface="Times New Roman" panose="02020603050405020304" pitchFamily="18" charset="0"/>
                <a:cs typeface="Times New Roman" panose="02020603050405020304" pitchFamily="18" charset="0"/>
              </a:rPr>
              <a:t>cộng</a:t>
            </a:r>
            <a:r>
              <a:rPr lang="vi-VN" sz="3200" b="1" dirty="0" smtClean="0">
                <a:solidFill>
                  <a:srgbClr val="292929"/>
                </a:solidFill>
                <a:ea typeface="Times New Roman" panose="02020603050405020304" pitchFamily="18" charset="0"/>
                <a:cs typeface="Times New Roman" panose="02020603050405020304" pitchFamily="18" charset="0"/>
              </a:rPr>
              <a:t> tác </a:t>
            </a:r>
            <a:r>
              <a:rPr lang="en-US" sz="3200" b="1" dirty="0" smtClean="0">
                <a:solidFill>
                  <a:srgbClr val="292929"/>
                </a:solidFill>
                <a:ea typeface="Times New Roman" panose="02020603050405020304" pitchFamily="18" charset="0"/>
                <a:cs typeface="Times New Roman" panose="02020603050405020304" pitchFamily="18" charset="0"/>
              </a:rPr>
              <a:t>phi </a:t>
            </a:r>
            <a:r>
              <a:rPr lang="en-US" sz="3200" b="1" dirty="0" err="1" smtClean="0">
                <a:solidFill>
                  <a:srgbClr val="292929"/>
                </a:solidFill>
                <a:ea typeface="Times New Roman" panose="02020603050405020304" pitchFamily="18" charset="0"/>
                <a:cs typeface="Times New Roman" panose="02020603050405020304" pitchFamily="18" charset="0"/>
              </a:rPr>
              <a:t>truyền</a:t>
            </a:r>
            <a:r>
              <a:rPr lang="en-US" sz="3200" b="1" dirty="0" smtClean="0">
                <a:solidFill>
                  <a:srgbClr val="292929"/>
                </a:solidFill>
                <a:ea typeface="Times New Roman" panose="02020603050405020304" pitchFamily="18" charset="0"/>
                <a:cs typeface="Times New Roman" panose="02020603050405020304" pitchFamily="18" charset="0"/>
              </a:rPr>
              <a:t> </a:t>
            </a:r>
            <a:r>
              <a:rPr lang="en-US" sz="3200" b="1" dirty="0" err="1" smtClean="0">
                <a:solidFill>
                  <a:srgbClr val="292929"/>
                </a:solidFill>
                <a:ea typeface="Times New Roman" panose="02020603050405020304" pitchFamily="18" charset="0"/>
                <a:cs typeface="Times New Roman" panose="02020603050405020304" pitchFamily="18" charset="0"/>
              </a:rPr>
              <a:t>thống</a:t>
            </a:r>
            <a:r>
              <a:rPr lang="vi-VN" sz="3200" b="1" dirty="0" smtClean="0">
                <a:solidFill>
                  <a:srgbClr val="292929"/>
                </a:solidFill>
                <a:ea typeface="Times New Roman" panose="02020603050405020304" pitchFamily="18" charset="0"/>
                <a:cs typeface="Times New Roman" panose="02020603050405020304" pitchFamily="18" charset="0"/>
              </a:rPr>
              <a:t>.</a:t>
            </a:r>
          </a:p>
          <a:p>
            <a:pPr>
              <a:lnSpc>
                <a:spcPct val="107000"/>
              </a:lnSpc>
              <a:spcBef>
                <a:spcPts val="1200"/>
              </a:spcBef>
              <a:spcAft>
                <a:spcPts val="1200"/>
              </a:spcAft>
            </a:pPr>
            <a:r>
              <a:rPr lang="vi-VN" sz="3200" dirty="0" smtClean="0">
                <a:solidFill>
                  <a:srgbClr val="292929"/>
                </a:solidFill>
                <a:ea typeface="Times New Roman" panose="02020603050405020304" pitchFamily="18" charset="0"/>
                <a:cs typeface="Times New Roman" panose="02020603050405020304" pitchFamily="18" charset="0"/>
              </a:rPr>
              <a:t>Một số nhà cung cấp đang ghép đôi với người </a:t>
            </a:r>
            <a:r>
              <a:rPr lang="en-US" sz="3200" dirty="0" smtClean="0">
                <a:solidFill>
                  <a:srgbClr val="292929"/>
                </a:solidFill>
                <a:ea typeface="Times New Roman" panose="02020603050405020304" pitchFamily="18" charset="0"/>
                <a:cs typeface="Times New Roman" panose="02020603050405020304" pitchFamily="18" charset="0"/>
              </a:rPr>
              <a:t>chi </a:t>
            </a:r>
            <a:r>
              <a:rPr lang="en-US" sz="3200" dirty="0" err="1" smtClean="0">
                <a:solidFill>
                  <a:srgbClr val="292929"/>
                </a:solidFill>
                <a:ea typeface="Times New Roman" panose="02020603050405020304" pitchFamily="18" charset="0"/>
                <a:cs typeface="Times New Roman" panose="02020603050405020304" pitchFamily="18" charset="0"/>
              </a:rPr>
              <a:t>trả</a:t>
            </a:r>
            <a:r>
              <a:rPr lang="vi-VN" sz="3200" dirty="0" smtClean="0">
                <a:solidFill>
                  <a:srgbClr val="292929"/>
                </a:solidFill>
                <a:ea typeface="Times New Roman" panose="02020603050405020304" pitchFamily="18" charset="0"/>
                <a:cs typeface="Times New Roman" panose="02020603050405020304" pitchFamily="18" charset="0"/>
              </a:rPr>
              <a:t>, </a:t>
            </a:r>
            <a:r>
              <a:rPr lang="vi-VN" sz="3200" dirty="0" smtClean="0">
                <a:solidFill>
                  <a:srgbClr val="292929"/>
                </a:solidFill>
                <a:ea typeface="Times New Roman" panose="02020603050405020304" pitchFamily="18" charset="0"/>
                <a:cs typeface="Times New Roman" panose="02020603050405020304" pitchFamily="18" charset="0"/>
              </a:rPr>
              <a:t>trong khi một số khác đang tạo mối quan hệ với </a:t>
            </a:r>
            <a:r>
              <a:rPr lang="vi-VN" sz="3200" b="1" dirty="0" smtClean="0">
                <a:solidFill>
                  <a:srgbClr val="292929"/>
                </a:solidFill>
                <a:ea typeface="Times New Roman" panose="02020603050405020304" pitchFamily="18" charset="0"/>
                <a:cs typeface="Times New Roman" panose="02020603050405020304" pitchFamily="18" charset="0"/>
              </a:rPr>
              <a:t>các đơn vị bán lẻ</a:t>
            </a:r>
            <a:r>
              <a:rPr lang="vi-VN" sz="3200" dirty="0" smtClean="0">
                <a:solidFill>
                  <a:srgbClr val="292929"/>
                </a:solidFill>
                <a:ea typeface="Times New Roman" panose="02020603050405020304" pitchFamily="18" charset="0"/>
                <a:cs typeface="Times New Roman" panose="02020603050405020304" pitchFamily="18" charset="0"/>
              </a:rPr>
              <a:t> - thường được coi là đối thủ cạnh tranh.</a:t>
            </a:r>
          </a:p>
          <a:p>
            <a:pPr>
              <a:lnSpc>
                <a:spcPct val="107000"/>
              </a:lnSpc>
              <a:spcBef>
                <a:spcPts val="1200"/>
              </a:spcBef>
              <a:spcAft>
                <a:spcPts val="1200"/>
              </a:spcAft>
            </a:pPr>
            <a:r>
              <a:rPr lang="vi-VN" sz="3200" dirty="0" smtClean="0">
                <a:solidFill>
                  <a:srgbClr val="292929"/>
                </a:solidFill>
                <a:ea typeface="Times New Roman" panose="02020603050405020304" pitchFamily="18" charset="0"/>
                <a:cs typeface="Times New Roman" panose="02020603050405020304" pitchFamily="18" charset="0"/>
              </a:rPr>
              <a:t>Các tổ chức sẽ cần phải cởi mở đối với các </a:t>
            </a:r>
            <a:r>
              <a:rPr lang="en-US" sz="3200" dirty="0" err="1" smtClean="0">
                <a:solidFill>
                  <a:srgbClr val="292929"/>
                </a:solidFill>
                <a:ea typeface="Times New Roman" panose="02020603050405020304" pitchFamily="18" charset="0"/>
                <a:cs typeface="Times New Roman" panose="02020603050405020304" pitchFamily="18" charset="0"/>
              </a:rPr>
              <a:t>sự</a:t>
            </a:r>
            <a:r>
              <a:rPr lang="en-US" sz="3200" dirty="0" smtClean="0">
                <a:solidFill>
                  <a:srgbClr val="292929"/>
                </a:solidFill>
                <a:ea typeface="Times New Roman" panose="02020603050405020304" pitchFamily="18" charset="0"/>
                <a:cs typeface="Times New Roman" panose="02020603050405020304" pitchFamily="18" charset="0"/>
              </a:rPr>
              <a:t> </a:t>
            </a:r>
            <a:r>
              <a:rPr lang="en-US" sz="3200" dirty="0" err="1" smtClean="0">
                <a:solidFill>
                  <a:srgbClr val="292929"/>
                </a:solidFill>
                <a:ea typeface="Times New Roman" panose="02020603050405020304" pitchFamily="18" charset="0"/>
                <a:cs typeface="Times New Roman" panose="02020603050405020304" pitchFamily="18" charset="0"/>
              </a:rPr>
              <a:t>cộng</a:t>
            </a:r>
            <a:r>
              <a:rPr lang="vi-VN" sz="3200" dirty="0" smtClean="0">
                <a:solidFill>
                  <a:srgbClr val="292929"/>
                </a:solidFill>
                <a:ea typeface="Times New Roman" panose="02020603050405020304" pitchFamily="18" charset="0"/>
                <a:cs typeface="Times New Roman" panose="02020603050405020304" pitchFamily="18" charset="0"/>
              </a:rPr>
              <a:t> tác mới, đánh giá các đối tác tiềm năng một cách cẩn thận và có sự linh hoạt để hành động </a:t>
            </a:r>
            <a:r>
              <a:rPr lang="en-US" sz="3200" dirty="0" err="1" smtClean="0">
                <a:solidFill>
                  <a:srgbClr val="292929"/>
                </a:solidFill>
                <a:ea typeface="Times New Roman" panose="02020603050405020304" pitchFamily="18" charset="0"/>
                <a:cs typeface="Times New Roman" panose="02020603050405020304" pitchFamily="18" charset="0"/>
              </a:rPr>
              <a:t>cùng</a:t>
            </a:r>
            <a:r>
              <a:rPr lang="en-US" sz="3200" dirty="0" smtClean="0">
                <a:solidFill>
                  <a:srgbClr val="292929"/>
                </a:solidFill>
                <a:ea typeface="Times New Roman" panose="02020603050405020304" pitchFamily="18" charset="0"/>
                <a:cs typeface="Times New Roman" panose="02020603050405020304" pitchFamily="18" charset="0"/>
              </a:rPr>
              <a:t> </a:t>
            </a:r>
            <a:r>
              <a:rPr lang="vi-VN" sz="3200" dirty="0" smtClean="0">
                <a:solidFill>
                  <a:srgbClr val="292929"/>
                </a:solidFill>
                <a:ea typeface="Times New Roman" panose="02020603050405020304" pitchFamily="18" charset="0"/>
                <a:cs typeface="Times New Roman" panose="02020603050405020304" pitchFamily="18" charset="0"/>
              </a:rPr>
              <a:t>với </a:t>
            </a:r>
            <a:r>
              <a:rPr lang="vi-VN" sz="3200" dirty="0" smtClean="0">
                <a:solidFill>
                  <a:srgbClr val="292929"/>
                </a:solidFill>
                <a:ea typeface="Times New Roman" panose="02020603050405020304" pitchFamily="18" charset="0"/>
                <a:cs typeface="Times New Roman" panose="02020603050405020304" pitchFamily="18" charset="0"/>
              </a:rPr>
              <a:t>họ.</a:t>
            </a:r>
            <a:endParaRPr lang="en-US" sz="3200" dirty="0">
              <a:effectLst/>
              <a:ea typeface="Calibri" panose="020F0502020204030204" pitchFamily="34" charset="0"/>
              <a:cs typeface="Times New Roman" panose="02020603050405020304" pitchFamily="18" charset="0"/>
            </a:endParaRPr>
          </a:p>
        </p:txBody>
      </p:sp>
      <p:pic>
        <p:nvPicPr>
          <p:cNvPr id="3"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3312" y="6286501"/>
            <a:ext cx="1663017" cy="571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8190" y="6210301"/>
            <a:ext cx="14859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5953" y="6159596"/>
            <a:ext cx="584002"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55755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45C6F8A-00CA-410A-8145-66DE5FEF922F}"/>
              </a:ext>
            </a:extLst>
          </p:cNvPr>
          <p:cNvPicPr>
            <a:picLocks noChangeAspect="1"/>
          </p:cNvPicPr>
          <p:nvPr/>
        </p:nvPicPr>
        <p:blipFill>
          <a:blip r:embed="rId3"/>
          <a:stretch>
            <a:fillRect/>
          </a:stretch>
        </p:blipFill>
        <p:spPr>
          <a:xfrm>
            <a:off x="496957" y="39481"/>
            <a:ext cx="7260184" cy="6456723"/>
          </a:xfrm>
          <a:prstGeom prst="rect">
            <a:avLst/>
          </a:prstGeom>
        </p:spPr>
      </p:pic>
    </p:spTree>
    <p:extLst>
      <p:ext uri="{BB962C8B-B14F-4D97-AF65-F5344CB8AC3E}">
        <p14:creationId xmlns:p14="http://schemas.microsoft.com/office/powerpoint/2010/main" val="22369056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2DF5EAA6-7389-4CE1-9472-848F168FC20D}"/>
              </a:ext>
            </a:extLst>
          </p:cNvPr>
          <p:cNvSpPr/>
          <p:nvPr/>
        </p:nvSpPr>
        <p:spPr>
          <a:xfrm>
            <a:off x="190236" y="1225829"/>
            <a:ext cx="8209721" cy="4185761"/>
          </a:xfrm>
          <a:prstGeom prst="rect">
            <a:avLst/>
          </a:prstGeom>
        </p:spPr>
        <p:txBody>
          <a:bodyPr wrap="square">
            <a:spAutoFit/>
          </a:bodyPr>
          <a:lstStyle/>
          <a:p>
            <a:pPr algn="just"/>
            <a:r>
              <a:rPr lang="en-US" sz="3000" dirty="0" err="1" smtClean="0">
                <a:cs typeface="Times New Roman" panose="02020603050405020304" pitchFamily="18" charset="0"/>
              </a:rPr>
              <a:t>Việc</a:t>
            </a:r>
            <a:r>
              <a:rPr lang="en-US" sz="3000" dirty="0" smtClean="0">
                <a:cs typeface="Times New Roman" panose="02020603050405020304" pitchFamily="18" charset="0"/>
              </a:rPr>
              <a:t> </a:t>
            </a:r>
            <a:r>
              <a:rPr lang="en-US" sz="3000" dirty="0" err="1" smtClean="0">
                <a:cs typeface="Times New Roman" panose="02020603050405020304" pitchFamily="18" charset="0"/>
              </a:rPr>
              <a:t>liên</a:t>
            </a:r>
            <a:r>
              <a:rPr lang="en-US" sz="3000" dirty="0" smtClean="0">
                <a:cs typeface="Times New Roman" panose="02020603050405020304" pitchFamily="18" charset="0"/>
              </a:rPr>
              <a:t> </a:t>
            </a:r>
            <a:r>
              <a:rPr lang="en-US" sz="3000" dirty="0" err="1" smtClean="0">
                <a:cs typeface="Times New Roman" panose="02020603050405020304" pitchFamily="18" charset="0"/>
              </a:rPr>
              <a:t>kết</a:t>
            </a:r>
            <a:r>
              <a:rPr lang="vi-VN" sz="3000" dirty="0" smtClean="0">
                <a:cs typeface="Times New Roman" panose="02020603050405020304" pitchFamily="18" charset="0"/>
              </a:rPr>
              <a:t> </a:t>
            </a:r>
            <a:r>
              <a:rPr lang="en-US" sz="3000" dirty="0" err="1" smtClean="0">
                <a:cs typeface="Times New Roman" panose="02020603050405020304" pitchFamily="18" charset="0"/>
              </a:rPr>
              <a:t>trung</a:t>
            </a:r>
            <a:r>
              <a:rPr lang="en-US" sz="3000" dirty="0" smtClean="0">
                <a:cs typeface="Times New Roman" panose="02020603050405020304" pitchFamily="18" charset="0"/>
              </a:rPr>
              <a:t> </a:t>
            </a:r>
            <a:r>
              <a:rPr lang="en-US" sz="3000" dirty="0" err="1" smtClean="0">
                <a:cs typeface="Times New Roman" panose="02020603050405020304" pitchFamily="18" charset="0"/>
              </a:rPr>
              <a:t>tâm</a:t>
            </a:r>
            <a:r>
              <a:rPr lang="en-US" sz="3000" dirty="0" smtClean="0">
                <a:cs typeface="Times New Roman" panose="02020603050405020304" pitchFamily="18" charset="0"/>
              </a:rPr>
              <a:t> y </a:t>
            </a:r>
            <a:r>
              <a:rPr lang="en-US" sz="3000" dirty="0" err="1" smtClean="0">
                <a:cs typeface="Times New Roman" panose="02020603050405020304" pitchFamily="18" charset="0"/>
              </a:rPr>
              <a:t>tế</a:t>
            </a:r>
            <a:r>
              <a:rPr lang="en-US" sz="3000" dirty="0" smtClean="0">
                <a:cs typeface="Times New Roman" panose="02020603050405020304" pitchFamily="18" charset="0"/>
              </a:rPr>
              <a:t> </a:t>
            </a:r>
            <a:r>
              <a:rPr lang="en-US" sz="3000" dirty="0" err="1" smtClean="0">
                <a:cs typeface="Times New Roman" panose="02020603050405020304" pitchFamily="18" charset="0"/>
              </a:rPr>
              <a:t>và</a:t>
            </a:r>
            <a:r>
              <a:rPr lang="en-US" sz="3000" dirty="0">
                <a:cs typeface="Times New Roman" panose="02020603050405020304" pitchFamily="18" charset="0"/>
              </a:rPr>
              <a:t> </a:t>
            </a:r>
            <a:r>
              <a:rPr lang="en-US" sz="3000" dirty="0" err="1" smtClean="0">
                <a:cs typeface="Times New Roman" panose="02020603050405020304" pitchFamily="18" charset="0"/>
              </a:rPr>
              <a:t>trung</a:t>
            </a:r>
            <a:r>
              <a:rPr lang="en-US" sz="3000" dirty="0" smtClean="0">
                <a:cs typeface="Times New Roman" panose="02020603050405020304" pitchFamily="18" charset="0"/>
              </a:rPr>
              <a:t> </a:t>
            </a:r>
            <a:r>
              <a:rPr lang="en-US" sz="3000" dirty="0" err="1" smtClean="0">
                <a:cs typeface="Times New Roman" panose="02020603050405020304" pitchFamily="18" charset="0"/>
              </a:rPr>
              <a:t>tâm</a:t>
            </a:r>
            <a:r>
              <a:rPr lang="en-US" sz="3000" dirty="0" smtClean="0">
                <a:cs typeface="Times New Roman" panose="02020603050405020304" pitchFamily="18" charset="0"/>
              </a:rPr>
              <a:t> </a:t>
            </a:r>
            <a:r>
              <a:rPr lang="en-US" sz="3000" dirty="0" err="1" smtClean="0">
                <a:cs typeface="Times New Roman" panose="02020603050405020304" pitchFamily="18" charset="0"/>
              </a:rPr>
              <a:t>mua</a:t>
            </a:r>
            <a:r>
              <a:rPr lang="en-US" sz="3000" dirty="0" smtClean="0">
                <a:cs typeface="Times New Roman" panose="02020603050405020304" pitchFamily="18" charset="0"/>
              </a:rPr>
              <a:t> </a:t>
            </a:r>
            <a:r>
              <a:rPr lang="en-US" sz="3000" dirty="0" err="1" smtClean="0">
                <a:cs typeface="Times New Roman" panose="02020603050405020304" pitchFamily="18" charset="0"/>
              </a:rPr>
              <a:t>sắm</a:t>
            </a:r>
            <a:r>
              <a:rPr lang="en-US" sz="3000" dirty="0" smtClean="0">
                <a:cs typeface="Times New Roman" panose="02020603050405020304" pitchFamily="18" charset="0"/>
              </a:rPr>
              <a:t> </a:t>
            </a:r>
            <a:r>
              <a:rPr lang="vi-VN" sz="3000" dirty="0" smtClean="0">
                <a:cs typeface="Times New Roman" panose="02020603050405020304" pitchFamily="18" charset="0"/>
              </a:rPr>
              <a:t>như </a:t>
            </a:r>
            <a:r>
              <a:rPr lang="vi-VN" sz="3000" dirty="0">
                <a:cs typeface="Times New Roman" panose="02020603050405020304" pitchFamily="18" charset="0"/>
              </a:rPr>
              <a:t>một liên doanh là một phần của một ý tưởng mới, nhưng </a:t>
            </a:r>
            <a:r>
              <a:rPr lang="en-US" sz="3000" dirty="0" err="1" smtClean="0">
                <a:cs typeface="Times New Roman" panose="02020603050405020304" pitchFamily="18" charset="0"/>
              </a:rPr>
              <a:t>nó</a:t>
            </a:r>
            <a:r>
              <a:rPr lang="en-US" sz="3000" dirty="0" smtClean="0">
                <a:cs typeface="Times New Roman" panose="02020603050405020304" pitchFamily="18" charset="0"/>
              </a:rPr>
              <a:t> </a:t>
            </a:r>
            <a:r>
              <a:rPr lang="en-US" sz="3000" dirty="0" err="1" smtClean="0">
                <a:cs typeface="Times New Roman" panose="02020603050405020304" pitchFamily="18" charset="0"/>
              </a:rPr>
              <a:t>lại</a:t>
            </a:r>
            <a:r>
              <a:rPr lang="en-US" sz="3000" dirty="0" smtClean="0">
                <a:cs typeface="Times New Roman" panose="02020603050405020304" pitchFamily="18" charset="0"/>
              </a:rPr>
              <a:t> </a:t>
            </a:r>
            <a:r>
              <a:rPr lang="en-US" sz="3000" dirty="0" err="1" smtClean="0">
                <a:cs typeface="Times New Roman" panose="02020603050405020304" pitchFamily="18" charset="0"/>
              </a:rPr>
              <a:t>là</a:t>
            </a:r>
            <a:r>
              <a:rPr lang="en-US" sz="3000" dirty="0" smtClean="0">
                <a:cs typeface="Times New Roman" panose="02020603050405020304" pitchFamily="18" charset="0"/>
              </a:rPr>
              <a:t> </a:t>
            </a:r>
            <a:r>
              <a:rPr lang="vi-VN" sz="3000" dirty="0" smtClean="0">
                <a:cs typeface="Times New Roman" panose="02020603050405020304" pitchFamily="18" charset="0"/>
              </a:rPr>
              <a:t>một </a:t>
            </a:r>
            <a:r>
              <a:rPr lang="vi-VN" sz="3000" dirty="0">
                <a:cs typeface="Times New Roman" panose="02020603050405020304" pitchFamily="18" charset="0"/>
              </a:rPr>
              <a:t>trong những </a:t>
            </a:r>
            <a:r>
              <a:rPr lang="en-US" sz="3000" dirty="0" err="1" smtClean="0">
                <a:cs typeface="Times New Roman" panose="02020603050405020304" pitchFamily="18" charset="0"/>
              </a:rPr>
              <a:t>việc</a:t>
            </a:r>
            <a:r>
              <a:rPr lang="en-US" sz="3000" dirty="0" smtClean="0">
                <a:cs typeface="Times New Roman" panose="02020603050405020304" pitchFamily="18" charset="0"/>
              </a:rPr>
              <a:t> </a:t>
            </a:r>
            <a:r>
              <a:rPr lang="en-US" sz="3000" dirty="0" err="1" smtClean="0">
                <a:cs typeface="Times New Roman" panose="02020603050405020304" pitchFamily="18" charset="0"/>
              </a:rPr>
              <a:t>liên</a:t>
            </a:r>
            <a:r>
              <a:rPr lang="en-US" sz="3000" dirty="0" smtClean="0">
                <a:cs typeface="Times New Roman" panose="02020603050405020304" pitchFamily="18" charset="0"/>
              </a:rPr>
              <a:t> </a:t>
            </a:r>
            <a:r>
              <a:rPr lang="en-US" sz="3000" dirty="0" err="1" smtClean="0">
                <a:cs typeface="Times New Roman" panose="02020603050405020304" pitchFamily="18" charset="0"/>
              </a:rPr>
              <a:t>doanh</a:t>
            </a:r>
            <a:r>
              <a:rPr lang="en-US" sz="3000" dirty="0" smtClean="0">
                <a:cs typeface="Times New Roman" panose="02020603050405020304" pitchFamily="18" charset="0"/>
              </a:rPr>
              <a:t> </a:t>
            </a:r>
            <a:r>
              <a:rPr lang="vi-VN" sz="3000" dirty="0" smtClean="0">
                <a:cs typeface="Times New Roman" panose="02020603050405020304" pitchFamily="18" charset="0"/>
              </a:rPr>
              <a:t>rất </a:t>
            </a:r>
            <a:r>
              <a:rPr lang="vi-VN" sz="3000" dirty="0">
                <a:cs typeface="Times New Roman" panose="02020603050405020304" pitchFamily="18" charset="0"/>
              </a:rPr>
              <a:t>thịnh vượng.</a:t>
            </a:r>
          </a:p>
          <a:p>
            <a:pPr algn="just"/>
            <a:endParaRPr lang="vi-VN" sz="3000" dirty="0" smtClean="0">
              <a:cs typeface="Times New Roman" panose="02020603050405020304" pitchFamily="18" charset="0"/>
            </a:endParaRPr>
          </a:p>
          <a:p>
            <a:pPr marL="914400" lvl="1" indent="-457200">
              <a:buFont typeface="Arial"/>
              <a:buChar char="•"/>
            </a:pPr>
            <a:r>
              <a:rPr lang="en-US" sz="2900" dirty="0"/>
              <a:t>Vanderbilt Health / Shopping </a:t>
            </a:r>
            <a:r>
              <a:rPr lang="en-US" sz="2900" dirty="0" smtClean="0"/>
              <a:t>Mall</a:t>
            </a:r>
          </a:p>
          <a:p>
            <a:pPr marL="914400" lvl="1" indent="-457200">
              <a:buFont typeface="Arial"/>
              <a:buChar char="•"/>
            </a:pPr>
            <a:endParaRPr lang="en-US" sz="2900" dirty="0"/>
          </a:p>
          <a:p>
            <a:pPr marL="914400" lvl="1" indent="-457200">
              <a:buFont typeface="Arial"/>
              <a:buChar char="•"/>
            </a:pPr>
            <a:r>
              <a:rPr lang="vi-VN" sz="2900" dirty="0" smtClean="0"/>
              <a:t>Mọi người</a:t>
            </a:r>
            <a:r>
              <a:rPr lang="en-US" sz="2900" dirty="0" smtClean="0"/>
              <a:t> </a:t>
            </a:r>
            <a:r>
              <a:rPr lang="en-US" sz="2900" dirty="0" err="1"/>
              <a:t>thích</a:t>
            </a:r>
            <a:r>
              <a:rPr lang="en-US" sz="2900" dirty="0"/>
              <a:t> </a:t>
            </a:r>
            <a:r>
              <a:rPr lang="en-US" sz="2900" dirty="0" err="1"/>
              <a:t>phòng</a:t>
            </a:r>
            <a:r>
              <a:rPr lang="en-US" sz="2900" dirty="0"/>
              <a:t> </a:t>
            </a:r>
            <a:r>
              <a:rPr lang="en-US" sz="2900" dirty="0" err="1"/>
              <a:t>khám</a:t>
            </a:r>
            <a:r>
              <a:rPr lang="en-US" sz="2900" dirty="0"/>
              <a:t> </a:t>
            </a:r>
            <a:r>
              <a:rPr lang="en-US" sz="2900" dirty="0" err="1"/>
              <a:t>ngoại</a:t>
            </a:r>
            <a:r>
              <a:rPr lang="en-US" sz="2900" dirty="0"/>
              <a:t> </a:t>
            </a:r>
            <a:r>
              <a:rPr lang="en-US" sz="2900" dirty="0" err="1"/>
              <a:t>trú</a:t>
            </a:r>
            <a:r>
              <a:rPr lang="en-US" sz="2900" dirty="0"/>
              <a:t> </a:t>
            </a:r>
            <a:r>
              <a:rPr lang="vi-VN" sz="2900" dirty="0" smtClean="0"/>
              <a:t>hơn </a:t>
            </a:r>
            <a:r>
              <a:rPr lang="en-US" sz="2900" dirty="0" smtClean="0"/>
              <a:t>so </a:t>
            </a:r>
            <a:r>
              <a:rPr lang="en-US" sz="2900" dirty="0" err="1"/>
              <a:t>với</a:t>
            </a:r>
            <a:r>
              <a:rPr lang="en-US" sz="2900" dirty="0"/>
              <a:t> </a:t>
            </a:r>
            <a:r>
              <a:rPr lang="en-US" sz="2900" dirty="0" err="1"/>
              <a:t>phòng</a:t>
            </a:r>
            <a:r>
              <a:rPr lang="en-US" sz="2900" dirty="0"/>
              <a:t> </a:t>
            </a:r>
            <a:r>
              <a:rPr lang="en-US" sz="2900" dirty="0" err="1"/>
              <a:t>cấp</a:t>
            </a:r>
            <a:r>
              <a:rPr lang="en-US" sz="2900" dirty="0"/>
              <a:t> </a:t>
            </a:r>
            <a:r>
              <a:rPr lang="en-US" sz="2900" dirty="0" err="1"/>
              <a:t>cứu</a:t>
            </a:r>
            <a:endParaRPr lang="vi-VN" sz="3000" dirty="0">
              <a:cs typeface="Times New Roman" panose="02020603050405020304" pitchFamily="18" charset="0"/>
            </a:endParaRPr>
          </a:p>
        </p:txBody>
      </p:sp>
      <p:pic>
        <p:nvPicPr>
          <p:cNvPr id="3"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3312" y="6286501"/>
            <a:ext cx="1663017" cy="571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38190" y="6210301"/>
            <a:ext cx="14859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15953" y="6159596"/>
            <a:ext cx="584002"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50299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D9B42D60-F968-442E-AE0F-2FA95478DA67}"/>
              </a:ext>
            </a:extLst>
          </p:cNvPr>
          <p:cNvPicPr>
            <a:picLocks noChangeAspect="1"/>
          </p:cNvPicPr>
          <p:nvPr/>
        </p:nvPicPr>
        <p:blipFill>
          <a:blip r:embed="rId3"/>
          <a:stretch>
            <a:fillRect/>
          </a:stretch>
        </p:blipFill>
        <p:spPr>
          <a:xfrm>
            <a:off x="2" y="0"/>
            <a:ext cx="5267739" cy="6858000"/>
          </a:xfrm>
          <a:prstGeom prst="rect">
            <a:avLst/>
          </a:prstGeom>
        </p:spPr>
      </p:pic>
      <p:pic>
        <p:nvPicPr>
          <p:cNvPr id="5" name="Picture 4">
            <a:extLst>
              <a:ext uri="{FF2B5EF4-FFF2-40B4-BE49-F238E27FC236}">
                <a16:creationId xmlns:a16="http://schemas.microsoft.com/office/drawing/2014/main" xmlns="" id="{DEFC33AF-FB6A-4004-9C60-A0D64D09FA3C}"/>
              </a:ext>
            </a:extLst>
          </p:cNvPr>
          <p:cNvPicPr>
            <a:picLocks noChangeAspect="1"/>
          </p:cNvPicPr>
          <p:nvPr/>
        </p:nvPicPr>
        <p:blipFill>
          <a:blip r:embed="rId4"/>
          <a:stretch>
            <a:fillRect/>
          </a:stretch>
        </p:blipFill>
        <p:spPr>
          <a:xfrm>
            <a:off x="5526159" y="381000"/>
            <a:ext cx="3617843" cy="6096000"/>
          </a:xfrm>
          <a:prstGeom prst="rect">
            <a:avLst/>
          </a:prstGeom>
        </p:spPr>
      </p:pic>
    </p:spTree>
    <p:extLst>
      <p:ext uri="{BB962C8B-B14F-4D97-AF65-F5344CB8AC3E}">
        <p14:creationId xmlns:p14="http://schemas.microsoft.com/office/powerpoint/2010/main" val="20361677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6FF35097-FE4A-40E3-B147-6F64CC163C28}"/>
              </a:ext>
            </a:extLst>
          </p:cNvPr>
          <p:cNvSpPr/>
          <p:nvPr/>
        </p:nvSpPr>
        <p:spPr>
          <a:xfrm>
            <a:off x="316503" y="1244600"/>
            <a:ext cx="7772400" cy="3539430"/>
          </a:xfrm>
          <a:prstGeom prst="rect">
            <a:avLst/>
          </a:prstGeom>
        </p:spPr>
        <p:txBody>
          <a:bodyPr wrap="square">
            <a:spAutoFit/>
          </a:bodyPr>
          <a:lstStyle/>
          <a:p>
            <a:pPr algn="just"/>
            <a:r>
              <a:rPr lang="vi-VN" sz="3200" b="1" dirty="0">
                <a:solidFill>
                  <a:srgbClr val="292929"/>
                </a:solidFill>
                <a:ea typeface="Times New Roman" panose="02020603050405020304" pitchFamily="18" charset="0"/>
                <a:cs typeface="Times New Roman" panose="02020603050405020304" pitchFamily="18" charset="0"/>
              </a:rPr>
              <a:t>5. Xem xét các mô hình phân phối </a:t>
            </a:r>
            <a:r>
              <a:rPr lang="en-US" sz="3200" b="1" dirty="0" err="1" smtClean="0">
                <a:solidFill>
                  <a:srgbClr val="292929"/>
                </a:solidFill>
                <a:ea typeface="Times New Roman" panose="02020603050405020304" pitchFamily="18" charset="0"/>
                <a:cs typeface="Times New Roman" panose="02020603050405020304" pitchFamily="18" charset="0"/>
              </a:rPr>
              <a:t>dịch</a:t>
            </a:r>
            <a:r>
              <a:rPr lang="en-US" sz="3200" b="1" dirty="0" smtClean="0">
                <a:solidFill>
                  <a:srgbClr val="292929"/>
                </a:solidFill>
                <a:ea typeface="Times New Roman" panose="02020603050405020304" pitchFamily="18" charset="0"/>
                <a:cs typeface="Times New Roman" panose="02020603050405020304" pitchFamily="18" charset="0"/>
              </a:rPr>
              <a:t> </a:t>
            </a:r>
            <a:r>
              <a:rPr lang="en-US" sz="3200" b="1" dirty="0" err="1" smtClean="0">
                <a:solidFill>
                  <a:srgbClr val="292929"/>
                </a:solidFill>
                <a:ea typeface="Times New Roman" panose="02020603050405020304" pitchFamily="18" charset="0"/>
                <a:cs typeface="Times New Roman" panose="02020603050405020304" pitchFamily="18" charset="0"/>
              </a:rPr>
              <a:t>vụ</a:t>
            </a:r>
            <a:r>
              <a:rPr lang="en-US" sz="3200" b="1" dirty="0" smtClean="0">
                <a:solidFill>
                  <a:srgbClr val="292929"/>
                </a:solidFill>
                <a:ea typeface="Times New Roman" panose="02020603050405020304" pitchFamily="18" charset="0"/>
                <a:cs typeface="Times New Roman" panose="02020603050405020304" pitchFamily="18" charset="0"/>
              </a:rPr>
              <a:t> </a:t>
            </a:r>
            <a:r>
              <a:rPr lang="en-US" sz="3200" b="1" dirty="0" err="1" smtClean="0">
                <a:solidFill>
                  <a:srgbClr val="292929"/>
                </a:solidFill>
                <a:ea typeface="Times New Roman" panose="02020603050405020304" pitchFamily="18" charset="0"/>
                <a:cs typeface="Times New Roman" panose="02020603050405020304" pitchFamily="18" charset="0"/>
              </a:rPr>
              <a:t>chăm</a:t>
            </a:r>
            <a:r>
              <a:rPr lang="en-US" sz="3200" b="1" dirty="0" smtClean="0">
                <a:solidFill>
                  <a:srgbClr val="292929"/>
                </a:solidFill>
                <a:ea typeface="Times New Roman" panose="02020603050405020304" pitchFamily="18" charset="0"/>
                <a:cs typeface="Times New Roman" panose="02020603050405020304" pitchFamily="18" charset="0"/>
              </a:rPr>
              <a:t> </a:t>
            </a:r>
            <a:r>
              <a:rPr lang="en-US" sz="3200" b="1" dirty="0" err="1" smtClean="0">
                <a:solidFill>
                  <a:srgbClr val="292929"/>
                </a:solidFill>
                <a:ea typeface="Times New Roman" panose="02020603050405020304" pitchFamily="18" charset="0"/>
                <a:cs typeface="Times New Roman" panose="02020603050405020304" pitchFamily="18" charset="0"/>
              </a:rPr>
              <a:t>sóc</a:t>
            </a:r>
            <a:r>
              <a:rPr lang="en-US" sz="3200" b="1" dirty="0" smtClean="0">
                <a:solidFill>
                  <a:srgbClr val="292929"/>
                </a:solidFill>
                <a:ea typeface="Times New Roman" panose="02020603050405020304" pitchFamily="18" charset="0"/>
                <a:cs typeface="Times New Roman" panose="02020603050405020304" pitchFamily="18" charset="0"/>
              </a:rPr>
              <a:t> </a:t>
            </a:r>
            <a:r>
              <a:rPr lang="en-US" sz="3200" b="1" dirty="0" err="1" smtClean="0">
                <a:solidFill>
                  <a:srgbClr val="292929"/>
                </a:solidFill>
                <a:ea typeface="Times New Roman" panose="02020603050405020304" pitchFamily="18" charset="0"/>
                <a:cs typeface="Times New Roman" panose="02020603050405020304" pitchFamily="18" charset="0"/>
              </a:rPr>
              <a:t>sức</a:t>
            </a:r>
            <a:r>
              <a:rPr lang="en-US" sz="3200" b="1" dirty="0" smtClean="0">
                <a:solidFill>
                  <a:srgbClr val="292929"/>
                </a:solidFill>
                <a:ea typeface="Times New Roman" panose="02020603050405020304" pitchFamily="18" charset="0"/>
                <a:cs typeface="Times New Roman" panose="02020603050405020304" pitchFamily="18" charset="0"/>
              </a:rPr>
              <a:t> </a:t>
            </a:r>
            <a:r>
              <a:rPr lang="en-US" sz="3200" b="1" dirty="0" err="1" smtClean="0">
                <a:solidFill>
                  <a:srgbClr val="292929"/>
                </a:solidFill>
                <a:ea typeface="Times New Roman" panose="02020603050405020304" pitchFamily="18" charset="0"/>
                <a:cs typeface="Times New Roman" panose="02020603050405020304" pitchFamily="18" charset="0"/>
              </a:rPr>
              <a:t>khỏe</a:t>
            </a:r>
            <a:r>
              <a:rPr lang="en-US" sz="3200" b="1" dirty="0" smtClean="0">
                <a:solidFill>
                  <a:srgbClr val="292929"/>
                </a:solidFill>
                <a:ea typeface="Times New Roman" panose="02020603050405020304" pitchFamily="18" charset="0"/>
                <a:cs typeface="Times New Roman" panose="02020603050405020304" pitchFamily="18" charset="0"/>
              </a:rPr>
              <a:t> </a:t>
            </a:r>
            <a:r>
              <a:rPr lang="en-US" sz="3200" b="1" dirty="0" err="1" smtClean="0">
                <a:solidFill>
                  <a:srgbClr val="292929"/>
                </a:solidFill>
                <a:ea typeface="Times New Roman" panose="02020603050405020304" pitchFamily="18" charset="0"/>
                <a:cs typeface="Times New Roman" panose="02020603050405020304" pitchFamily="18" charset="0"/>
              </a:rPr>
              <a:t>và</a:t>
            </a:r>
            <a:r>
              <a:rPr lang="en-US" sz="3200" b="1" dirty="0" smtClean="0">
                <a:solidFill>
                  <a:srgbClr val="292929"/>
                </a:solidFill>
                <a:ea typeface="Times New Roman" panose="02020603050405020304" pitchFamily="18" charset="0"/>
                <a:cs typeface="Times New Roman" panose="02020603050405020304" pitchFamily="18" charset="0"/>
              </a:rPr>
              <a:t> </a:t>
            </a:r>
            <a:r>
              <a:rPr lang="en-US" sz="3200" b="1" dirty="0" err="1" smtClean="0">
                <a:solidFill>
                  <a:srgbClr val="292929"/>
                </a:solidFill>
                <a:ea typeface="Times New Roman" panose="02020603050405020304" pitchFamily="18" charset="0"/>
                <a:cs typeface="Times New Roman" panose="02020603050405020304" pitchFamily="18" charset="0"/>
              </a:rPr>
              <a:t>kinh</a:t>
            </a:r>
            <a:r>
              <a:rPr lang="en-US" sz="3200" b="1" dirty="0" smtClean="0">
                <a:solidFill>
                  <a:srgbClr val="292929"/>
                </a:solidFill>
                <a:ea typeface="Times New Roman" panose="02020603050405020304" pitchFamily="18" charset="0"/>
                <a:cs typeface="Times New Roman" panose="02020603050405020304" pitchFamily="18" charset="0"/>
              </a:rPr>
              <a:t> </a:t>
            </a:r>
            <a:r>
              <a:rPr lang="en-US" sz="3200" b="1" dirty="0" err="1" smtClean="0">
                <a:solidFill>
                  <a:srgbClr val="292929"/>
                </a:solidFill>
                <a:ea typeface="Times New Roman" panose="02020603050405020304" pitchFamily="18" charset="0"/>
                <a:cs typeface="Times New Roman" panose="02020603050405020304" pitchFamily="18" charset="0"/>
              </a:rPr>
              <a:t>doanh</a:t>
            </a:r>
            <a:r>
              <a:rPr lang="en-US" sz="3200" b="1" dirty="0" smtClean="0">
                <a:solidFill>
                  <a:srgbClr val="292929"/>
                </a:solidFill>
                <a:ea typeface="Times New Roman" panose="02020603050405020304" pitchFamily="18" charset="0"/>
                <a:cs typeface="Times New Roman" panose="02020603050405020304" pitchFamily="18" charset="0"/>
              </a:rPr>
              <a:t> </a:t>
            </a:r>
            <a:r>
              <a:rPr lang="vi-VN" sz="3200" b="1" dirty="0" smtClean="0">
                <a:solidFill>
                  <a:srgbClr val="292929"/>
                </a:solidFill>
                <a:ea typeface="Times New Roman" panose="02020603050405020304" pitchFamily="18" charset="0"/>
                <a:cs typeface="Times New Roman" panose="02020603050405020304" pitchFamily="18" charset="0"/>
              </a:rPr>
              <a:t>mới </a:t>
            </a:r>
            <a:r>
              <a:rPr lang="vi-VN" sz="3200" b="1" dirty="0">
                <a:solidFill>
                  <a:srgbClr val="292929"/>
                </a:solidFill>
                <a:ea typeface="Times New Roman" panose="02020603050405020304" pitchFamily="18" charset="0"/>
                <a:cs typeface="Times New Roman" panose="02020603050405020304" pitchFamily="18" charset="0"/>
              </a:rPr>
              <a:t>để quản lý rủi ro tài chính</a:t>
            </a:r>
            <a:r>
              <a:rPr lang="vi-VN" sz="3200" b="1" dirty="0" smtClean="0">
                <a:solidFill>
                  <a:srgbClr val="292929"/>
                </a:solidFill>
                <a:ea typeface="Times New Roman" panose="02020603050405020304" pitchFamily="18" charset="0"/>
                <a:cs typeface="Times New Roman" panose="02020603050405020304" pitchFamily="18" charset="0"/>
              </a:rPr>
              <a:t>.</a:t>
            </a:r>
            <a:endParaRPr lang="en-US" sz="3200" b="1" dirty="0" smtClean="0">
              <a:solidFill>
                <a:srgbClr val="292929"/>
              </a:solidFill>
              <a:ea typeface="Times New Roman" panose="02020603050405020304" pitchFamily="18" charset="0"/>
              <a:cs typeface="Times New Roman" panose="02020603050405020304" pitchFamily="18" charset="0"/>
            </a:endParaRPr>
          </a:p>
          <a:p>
            <a:pPr algn="just"/>
            <a:endParaRPr lang="en-GB" sz="3200" b="1" dirty="0">
              <a:solidFill>
                <a:srgbClr val="292929"/>
              </a:solidFill>
              <a:ea typeface="Times New Roman" panose="02020603050405020304" pitchFamily="18" charset="0"/>
              <a:cs typeface="Times New Roman" panose="02020603050405020304" pitchFamily="18" charset="0"/>
            </a:endParaRPr>
          </a:p>
          <a:p>
            <a:pPr marL="457200" indent="-457200">
              <a:buFont typeface="Arial"/>
              <a:buChar char="•"/>
            </a:pPr>
            <a:r>
              <a:rPr lang="en-GB" sz="3200" dirty="0" err="1">
                <a:solidFill>
                  <a:srgbClr val="292929"/>
                </a:solidFill>
                <a:ea typeface="Times New Roman" panose="02020603050405020304" pitchFamily="18" charset="0"/>
              </a:rPr>
              <a:t>Mỗi</a:t>
            </a:r>
            <a:r>
              <a:rPr lang="en-GB" sz="3200" dirty="0">
                <a:solidFill>
                  <a:srgbClr val="292929"/>
                </a:solidFill>
                <a:ea typeface="Times New Roman" panose="02020603050405020304" pitchFamily="18" charset="0"/>
              </a:rPr>
              <a:t> </a:t>
            </a:r>
            <a:r>
              <a:rPr lang="en-GB" sz="3200" dirty="0" err="1">
                <a:solidFill>
                  <a:srgbClr val="292929"/>
                </a:solidFill>
                <a:ea typeface="Times New Roman" panose="02020603050405020304" pitchFamily="18" charset="0"/>
              </a:rPr>
              <a:t>bệnh</a:t>
            </a:r>
            <a:r>
              <a:rPr lang="en-GB" sz="3200" dirty="0">
                <a:solidFill>
                  <a:srgbClr val="292929"/>
                </a:solidFill>
                <a:ea typeface="Times New Roman" panose="02020603050405020304" pitchFamily="18" charset="0"/>
              </a:rPr>
              <a:t> </a:t>
            </a:r>
            <a:r>
              <a:rPr lang="en-GB" sz="3200" dirty="0" err="1">
                <a:solidFill>
                  <a:srgbClr val="292929"/>
                </a:solidFill>
                <a:ea typeface="Times New Roman" panose="02020603050405020304" pitchFamily="18" charset="0"/>
              </a:rPr>
              <a:t>viện</a:t>
            </a:r>
            <a:r>
              <a:rPr lang="en-GB" sz="3200" dirty="0">
                <a:solidFill>
                  <a:srgbClr val="292929"/>
                </a:solidFill>
                <a:ea typeface="Times New Roman" panose="02020603050405020304" pitchFamily="18" charset="0"/>
              </a:rPr>
              <a:t> </a:t>
            </a:r>
            <a:r>
              <a:rPr lang="en-GB" sz="3200" dirty="0" err="1">
                <a:solidFill>
                  <a:srgbClr val="292929"/>
                </a:solidFill>
                <a:ea typeface="Times New Roman" panose="02020603050405020304" pitchFamily="18" charset="0"/>
              </a:rPr>
              <a:t>đều</a:t>
            </a:r>
            <a:r>
              <a:rPr lang="en-GB" sz="3200" dirty="0">
                <a:solidFill>
                  <a:srgbClr val="292929"/>
                </a:solidFill>
                <a:ea typeface="Times New Roman" panose="02020603050405020304" pitchFamily="18" charset="0"/>
              </a:rPr>
              <a:t> </a:t>
            </a:r>
            <a:r>
              <a:rPr lang="en-GB" sz="3200" dirty="0" err="1">
                <a:solidFill>
                  <a:srgbClr val="292929"/>
                </a:solidFill>
                <a:ea typeface="Times New Roman" panose="02020603050405020304" pitchFamily="18" charset="0"/>
              </a:rPr>
              <a:t>có</a:t>
            </a:r>
            <a:r>
              <a:rPr lang="en-GB" sz="3200" dirty="0">
                <a:solidFill>
                  <a:srgbClr val="292929"/>
                </a:solidFill>
                <a:ea typeface="Times New Roman" panose="02020603050405020304" pitchFamily="18" charset="0"/>
              </a:rPr>
              <a:t> </a:t>
            </a:r>
            <a:r>
              <a:rPr lang="en-GB" sz="3200" dirty="0" err="1">
                <a:solidFill>
                  <a:srgbClr val="292929"/>
                </a:solidFill>
                <a:ea typeface="Times New Roman" panose="02020603050405020304" pitchFamily="18" charset="0"/>
              </a:rPr>
              <a:t>thị</a:t>
            </a:r>
            <a:r>
              <a:rPr lang="en-GB" sz="3200" dirty="0">
                <a:solidFill>
                  <a:srgbClr val="292929"/>
                </a:solidFill>
                <a:ea typeface="Times New Roman" panose="02020603050405020304" pitchFamily="18" charset="0"/>
              </a:rPr>
              <a:t> </a:t>
            </a:r>
            <a:r>
              <a:rPr lang="en-GB" sz="3200" dirty="0" err="1">
                <a:solidFill>
                  <a:srgbClr val="292929"/>
                </a:solidFill>
                <a:ea typeface="Times New Roman" panose="02020603050405020304" pitchFamily="18" charset="0"/>
              </a:rPr>
              <a:t>trường</a:t>
            </a:r>
            <a:r>
              <a:rPr lang="en-GB" sz="3200" dirty="0">
                <a:solidFill>
                  <a:srgbClr val="292929"/>
                </a:solidFill>
                <a:ea typeface="Times New Roman" panose="02020603050405020304" pitchFamily="18" charset="0"/>
              </a:rPr>
              <a:t> </a:t>
            </a:r>
            <a:r>
              <a:rPr lang="en-GB" sz="3200" dirty="0" err="1">
                <a:solidFill>
                  <a:srgbClr val="292929"/>
                </a:solidFill>
                <a:ea typeface="Times New Roman" panose="02020603050405020304" pitchFamily="18" charset="0"/>
              </a:rPr>
              <a:t>cụ</a:t>
            </a:r>
            <a:r>
              <a:rPr lang="en-GB" sz="3200" dirty="0">
                <a:solidFill>
                  <a:srgbClr val="292929"/>
                </a:solidFill>
                <a:ea typeface="Times New Roman" panose="02020603050405020304" pitchFamily="18" charset="0"/>
              </a:rPr>
              <a:t> </a:t>
            </a:r>
            <a:r>
              <a:rPr lang="en-GB" sz="3200" dirty="0" err="1" smtClean="0">
                <a:solidFill>
                  <a:srgbClr val="292929"/>
                </a:solidFill>
                <a:ea typeface="Times New Roman" panose="02020603050405020304" pitchFamily="18" charset="0"/>
              </a:rPr>
              <a:t>thể</a:t>
            </a:r>
            <a:endParaRPr lang="en-GB" sz="3200" dirty="0" smtClean="0">
              <a:solidFill>
                <a:srgbClr val="292929"/>
              </a:solidFill>
              <a:ea typeface="Times New Roman" panose="02020603050405020304" pitchFamily="18" charset="0"/>
            </a:endParaRPr>
          </a:p>
          <a:p>
            <a:pPr marL="457200" indent="-457200">
              <a:buFont typeface="Arial"/>
              <a:buChar char="•"/>
            </a:pPr>
            <a:endParaRPr lang="en-GB" sz="3200" dirty="0">
              <a:solidFill>
                <a:srgbClr val="292929"/>
              </a:solidFill>
              <a:ea typeface="Times New Roman" panose="02020603050405020304" pitchFamily="18" charset="0"/>
            </a:endParaRPr>
          </a:p>
          <a:p>
            <a:pPr marL="457200" indent="-457200">
              <a:buFont typeface="Arial"/>
              <a:buChar char="•"/>
            </a:pPr>
            <a:r>
              <a:rPr lang="en-GB" sz="3200" dirty="0" smtClean="0">
                <a:solidFill>
                  <a:srgbClr val="292929"/>
                </a:solidFill>
                <a:ea typeface="Times New Roman" panose="02020603050405020304" pitchFamily="18" charset="0"/>
              </a:rPr>
              <a:t>"</a:t>
            </a:r>
            <a:r>
              <a:rPr lang="en-GB" sz="3200" dirty="0" err="1">
                <a:solidFill>
                  <a:srgbClr val="292929"/>
                </a:solidFill>
                <a:ea typeface="Times New Roman" panose="02020603050405020304" pitchFamily="18" charset="0"/>
              </a:rPr>
              <a:t>Đúng</a:t>
            </a:r>
            <a:r>
              <a:rPr lang="en-GB" sz="3200" dirty="0">
                <a:solidFill>
                  <a:srgbClr val="292929"/>
                </a:solidFill>
                <a:ea typeface="Times New Roman" panose="02020603050405020304" pitchFamily="18" charset="0"/>
              </a:rPr>
              <a:t> </a:t>
            </a:r>
            <a:r>
              <a:rPr lang="en-GB" sz="3200" dirty="0" err="1">
                <a:solidFill>
                  <a:srgbClr val="292929"/>
                </a:solidFill>
                <a:ea typeface="Times New Roman" panose="02020603050405020304" pitchFamily="18" charset="0"/>
              </a:rPr>
              <a:t>dịch</a:t>
            </a:r>
            <a:r>
              <a:rPr lang="en-GB" sz="3200" dirty="0">
                <a:solidFill>
                  <a:srgbClr val="292929"/>
                </a:solidFill>
                <a:ea typeface="Times New Roman" panose="02020603050405020304" pitchFamily="18" charset="0"/>
              </a:rPr>
              <a:t> </a:t>
            </a:r>
            <a:r>
              <a:rPr lang="en-GB" sz="3200" dirty="0" err="1">
                <a:solidFill>
                  <a:srgbClr val="292929"/>
                </a:solidFill>
                <a:ea typeface="Times New Roman" panose="02020603050405020304" pitchFamily="18" charset="0"/>
              </a:rPr>
              <a:t>vụ</a:t>
            </a:r>
            <a:r>
              <a:rPr lang="en-GB" sz="3200" dirty="0">
                <a:solidFill>
                  <a:srgbClr val="292929"/>
                </a:solidFill>
                <a:ea typeface="Times New Roman" panose="02020603050405020304" pitchFamily="18" charset="0"/>
              </a:rPr>
              <a:t> </a:t>
            </a:r>
            <a:r>
              <a:rPr lang="en-GB" sz="3200" dirty="0" err="1">
                <a:solidFill>
                  <a:srgbClr val="292929"/>
                </a:solidFill>
                <a:ea typeface="Times New Roman" panose="02020603050405020304" pitchFamily="18" charset="0"/>
              </a:rPr>
              <a:t>ở</a:t>
            </a:r>
            <a:r>
              <a:rPr lang="en-GB" sz="3200" dirty="0">
                <a:solidFill>
                  <a:srgbClr val="292929"/>
                </a:solidFill>
                <a:ea typeface="Times New Roman" panose="02020603050405020304" pitchFamily="18" charset="0"/>
              </a:rPr>
              <a:t> </a:t>
            </a:r>
            <a:r>
              <a:rPr lang="en-GB" sz="3200" dirty="0" err="1">
                <a:solidFill>
                  <a:srgbClr val="292929"/>
                </a:solidFill>
                <a:ea typeface="Times New Roman" panose="02020603050405020304" pitchFamily="18" charset="0"/>
              </a:rPr>
              <a:t>đúng</a:t>
            </a:r>
            <a:r>
              <a:rPr lang="en-GB" sz="3200" dirty="0">
                <a:solidFill>
                  <a:srgbClr val="292929"/>
                </a:solidFill>
                <a:ea typeface="Times New Roman" panose="02020603050405020304" pitchFamily="18" charset="0"/>
              </a:rPr>
              <a:t> </a:t>
            </a:r>
            <a:r>
              <a:rPr lang="en-GB" sz="3200" dirty="0" err="1">
                <a:solidFill>
                  <a:srgbClr val="292929"/>
                </a:solidFill>
                <a:ea typeface="Times New Roman" panose="02020603050405020304" pitchFamily="18" charset="0"/>
              </a:rPr>
              <a:t>vị</a:t>
            </a:r>
            <a:r>
              <a:rPr lang="en-GB" sz="3200" dirty="0">
                <a:solidFill>
                  <a:srgbClr val="292929"/>
                </a:solidFill>
                <a:ea typeface="Times New Roman" panose="02020603050405020304" pitchFamily="18" charset="0"/>
              </a:rPr>
              <a:t> </a:t>
            </a:r>
            <a:r>
              <a:rPr lang="en-GB" sz="3200" dirty="0" err="1">
                <a:solidFill>
                  <a:srgbClr val="292929"/>
                </a:solidFill>
                <a:ea typeface="Times New Roman" panose="02020603050405020304" pitchFamily="18" charset="0"/>
              </a:rPr>
              <a:t>trí</a:t>
            </a:r>
            <a:r>
              <a:rPr lang="en-GB" sz="3200" dirty="0">
                <a:solidFill>
                  <a:srgbClr val="292929"/>
                </a:solidFill>
                <a:ea typeface="Times New Roman" panose="02020603050405020304" pitchFamily="18" charset="0"/>
              </a:rPr>
              <a:t>"</a:t>
            </a:r>
            <a:endParaRPr lang="en-US" sz="3200" dirty="0"/>
          </a:p>
        </p:txBody>
      </p:sp>
      <p:pic>
        <p:nvPicPr>
          <p:cNvPr id="3"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3312" y="6286501"/>
            <a:ext cx="1663017" cy="571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38190" y="6210301"/>
            <a:ext cx="14859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15953" y="6159596"/>
            <a:ext cx="584002"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33780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B5FCAF4F-E9FF-4AC4-AC3A-B093845D695D}"/>
              </a:ext>
            </a:extLst>
          </p:cNvPr>
          <p:cNvPicPr>
            <a:picLocks noChangeAspect="1"/>
          </p:cNvPicPr>
          <p:nvPr/>
        </p:nvPicPr>
        <p:blipFill>
          <a:blip r:embed="rId3"/>
          <a:stretch>
            <a:fillRect/>
          </a:stretch>
        </p:blipFill>
        <p:spPr>
          <a:xfrm>
            <a:off x="228600" y="273131"/>
            <a:ext cx="5764696" cy="6299948"/>
          </a:xfrm>
          <a:prstGeom prst="rect">
            <a:avLst/>
          </a:prstGeom>
        </p:spPr>
      </p:pic>
      <p:pic>
        <p:nvPicPr>
          <p:cNvPr id="7" name="Picture 6">
            <a:extLst>
              <a:ext uri="{FF2B5EF4-FFF2-40B4-BE49-F238E27FC236}">
                <a16:creationId xmlns:a16="http://schemas.microsoft.com/office/drawing/2014/main" xmlns="" id="{F8F78ABF-25E0-430F-8C11-64A73822F566}"/>
              </a:ext>
            </a:extLst>
          </p:cNvPr>
          <p:cNvPicPr>
            <a:picLocks noChangeAspect="1"/>
          </p:cNvPicPr>
          <p:nvPr/>
        </p:nvPicPr>
        <p:blipFill>
          <a:blip r:embed="rId4"/>
          <a:stretch>
            <a:fillRect/>
          </a:stretch>
        </p:blipFill>
        <p:spPr>
          <a:xfrm>
            <a:off x="5724940" y="273131"/>
            <a:ext cx="3419060" cy="6299948"/>
          </a:xfrm>
          <a:prstGeom prst="rect">
            <a:avLst/>
          </a:prstGeom>
        </p:spPr>
      </p:pic>
    </p:spTree>
    <p:extLst>
      <p:ext uri="{BB962C8B-B14F-4D97-AF65-F5344CB8AC3E}">
        <p14:creationId xmlns:p14="http://schemas.microsoft.com/office/powerpoint/2010/main" val="30445892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8846BB5B-A5E3-40E5-9B52-878BAA326A97}"/>
              </a:ext>
            </a:extLst>
          </p:cNvPr>
          <p:cNvSpPr/>
          <p:nvPr/>
        </p:nvSpPr>
        <p:spPr>
          <a:xfrm>
            <a:off x="375312" y="0"/>
            <a:ext cx="8374550" cy="652166"/>
          </a:xfrm>
          <a:prstGeom prst="rect">
            <a:avLst/>
          </a:prstGeom>
        </p:spPr>
        <p:txBody>
          <a:bodyPr wrap="square">
            <a:spAutoFit/>
          </a:bodyPr>
          <a:lstStyle/>
          <a:p>
            <a:pPr algn="just">
              <a:lnSpc>
                <a:spcPct val="107000"/>
              </a:lnSpc>
              <a:spcBef>
                <a:spcPts val="1200"/>
              </a:spcBef>
              <a:spcAft>
                <a:spcPts val="1200"/>
              </a:spcAft>
            </a:pPr>
            <a:r>
              <a:rPr lang="vi-VN" sz="3400" b="1" dirty="0">
                <a:solidFill>
                  <a:srgbClr val="292929"/>
                </a:solidFill>
                <a:ea typeface="Times New Roman" panose="02020603050405020304" pitchFamily="18" charset="0"/>
                <a:cs typeface="Times New Roman" panose="02020603050405020304" pitchFamily="18" charset="0"/>
              </a:rPr>
              <a:t>6. Bồi dưỡng tính linh hoạt của tài sản</a:t>
            </a:r>
            <a:r>
              <a:rPr lang="vi-VN" sz="3400" b="1" dirty="0" smtClean="0">
                <a:solidFill>
                  <a:srgbClr val="292929"/>
                </a:solidFill>
                <a:ea typeface="Times New Roman" panose="02020603050405020304" pitchFamily="18" charset="0"/>
                <a:cs typeface="Times New Roman" panose="02020603050405020304" pitchFamily="18" charset="0"/>
              </a:rPr>
              <a:t>.</a:t>
            </a:r>
            <a:endParaRPr lang="vi-VN" sz="3400" b="1" dirty="0">
              <a:solidFill>
                <a:srgbClr val="292929"/>
              </a:solidFill>
              <a:ea typeface="Times New Roman" panose="02020603050405020304" pitchFamily="18" charset="0"/>
              <a:cs typeface="Times New Roman" panose="02020603050405020304" pitchFamily="18" charset="0"/>
            </a:endParaRPr>
          </a:p>
        </p:txBody>
      </p:sp>
      <p:sp>
        <p:nvSpPr>
          <p:cNvPr id="3" name="Rectangle 2"/>
          <p:cNvSpPr/>
          <p:nvPr/>
        </p:nvSpPr>
        <p:spPr>
          <a:xfrm>
            <a:off x="457202" y="1199361"/>
            <a:ext cx="7905751" cy="4973734"/>
          </a:xfrm>
          <a:prstGeom prst="rect">
            <a:avLst/>
          </a:prstGeom>
        </p:spPr>
        <p:txBody>
          <a:bodyPr wrap="square">
            <a:spAutoFit/>
          </a:bodyPr>
          <a:lstStyle/>
          <a:p>
            <a:pPr marL="457200" indent="-457200">
              <a:lnSpc>
                <a:spcPct val="107000"/>
              </a:lnSpc>
              <a:spcBef>
                <a:spcPts val="1200"/>
              </a:spcBef>
              <a:spcAft>
                <a:spcPts val="1200"/>
              </a:spcAft>
              <a:buFont typeface="Arial"/>
              <a:buChar char="•"/>
            </a:pPr>
            <a:r>
              <a:rPr lang="en-US" sz="3200" dirty="0" err="1">
                <a:solidFill>
                  <a:srgbClr val="292929"/>
                </a:solidFill>
                <a:ea typeface="Times New Roman" panose="02020603050405020304" pitchFamily="18" charset="0"/>
                <a:cs typeface="Times New Roman" panose="02020603050405020304" pitchFamily="18" charset="0"/>
              </a:rPr>
              <a:t>Ít</a:t>
            </a:r>
            <a:r>
              <a:rPr lang="en-US" sz="3200" dirty="0">
                <a:solidFill>
                  <a:srgbClr val="292929"/>
                </a:solidFill>
                <a:ea typeface="Times New Roman" panose="02020603050405020304" pitchFamily="18" charset="0"/>
                <a:cs typeface="Times New Roman" panose="02020603050405020304" pitchFamily="18" charset="0"/>
              </a:rPr>
              <a:t> </a:t>
            </a:r>
            <a:r>
              <a:rPr lang="en-US" sz="3200" dirty="0" err="1">
                <a:solidFill>
                  <a:srgbClr val="292929"/>
                </a:solidFill>
                <a:ea typeface="Times New Roman" panose="02020603050405020304" pitchFamily="18" charset="0"/>
                <a:cs typeface="Times New Roman" panose="02020603050405020304" pitchFamily="18" charset="0"/>
              </a:rPr>
              <a:t>vốn</a:t>
            </a:r>
            <a:r>
              <a:rPr lang="en-US" sz="3200" dirty="0">
                <a:solidFill>
                  <a:srgbClr val="292929"/>
                </a:solidFill>
                <a:ea typeface="Times New Roman" panose="02020603050405020304" pitchFamily="18" charset="0"/>
                <a:cs typeface="Times New Roman" panose="02020603050405020304" pitchFamily="18" charset="0"/>
              </a:rPr>
              <a:t> </a:t>
            </a:r>
            <a:r>
              <a:rPr lang="en-US" sz="3200" dirty="0" err="1">
                <a:solidFill>
                  <a:srgbClr val="292929"/>
                </a:solidFill>
                <a:ea typeface="Times New Roman" panose="02020603050405020304" pitchFamily="18" charset="0"/>
                <a:cs typeface="Times New Roman" panose="02020603050405020304" pitchFamily="18" charset="0"/>
              </a:rPr>
              <a:t>hơn</a:t>
            </a:r>
            <a:r>
              <a:rPr lang="en-US" sz="3200" dirty="0">
                <a:solidFill>
                  <a:srgbClr val="292929"/>
                </a:solidFill>
                <a:ea typeface="Times New Roman" panose="02020603050405020304" pitchFamily="18" charset="0"/>
                <a:cs typeface="Times New Roman" panose="02020603050405020304" pitchFamily="18" charset="0"/>
              </a:rPr>
              <a:t> = </a:t>
            </a:r>
            <a:r>
              <a:rPr lang="en-US" sz="3200" dirty="0" err="1">
                <a:solidFill>
                  <a:srgbClr val="292929"/>
                </a:solidFill>
                <a:ea typeface="Times New Roman" panose="02020603050405020304" pitchFamily="18" charset="0"/>
                <a:cs typeface="Times New Roman" panose="02020603050405020304" pitchFamily="18" charset="0"/>
              </a:rPr>
              <a:t>đáp</a:t>
            </a:r>
            <a:r>
              <a:rPr lang="en-US" sz="3200" dirty="0">
                <a:solidFill>
                  <a:srgbClr val="292929"/>
                </a:solidFill>
                <a:ea typeface="Times New Roman" panose="02020603050405020304" pitchFamily="18" charset="0"/>
                <a:cs typeface="Times New Roman" panose="02020603050405020304" pitchFamily="18" charset="0"/>
              </a:rPr>
              <a:t> </a:t>
            </a:r>
            <a:r>
              <a:rPr lang="en-US" sz="3200" dirty="0" err="1">
                <a:solidFill>
                  <a:srgbClr val="292929"/>
                </a:solidFill>
                <a:ea typeface="Times New Roman" panose="02020603050405020304" pitchFamily="18" charset="0"/>
                <a:cs typeface="Times New Roman" panose="02020603050405020304" pitchFamily="18" charset="0"/>
              </a:rPr>
              <a:t>ứng</a:t>
            </a:r>
            <a:r>
              <a:rPr lang="en-US" sz="3200" dirty="0">
                <a:solidFill>
                  <a:srgbClr val="292929"/>
                </a:solidFill>
                <a:ea typeface="Times New Roman" panose="02020603050405020304" pitchFamily="18" charset="0"/>
                <a:cs typeface="Times New Roman" panose="02020603050405020304" pitchFamily="18" charset="0"/>
              </a:rPr>
              <a:t> </a:t>
            </a:r>
            <a:r>
              <a:rPr lang="en-US" sz="3200" dirty="0" err="1">
                <a:solidFill>
                  <a:srgbClr val="292929"/>
                </a:solidFill>
                <a:ea typeface="Times New Roman" panose="02020603050405020304" pitchFamily="18" charset="0"/>
                <a:cs typeface="Times New Roman" panose="02020603050405020304" pitchFamily="18" charset="0"/>
              </a:rPr>
              <a:t>thị</a:t>
            </a:r>
            <a:r>
              <a:rPr lang="en-US" sz="3200" dirty="0">
                <a:solidFill>
                  <a:srgbClr val="292929"/>
                </a:solidFill>
                <a:ea typeface="Times New Roman" panose="02020603050405020304" pitchFamily="18" charset="0"/>
                <a:cs typeface="Times New Roman" panose="02020603050405020304" pitchFamily="18" charset="0"/>
              </a:rPr>
              <a:t> </a:t>
            </a:r>
            <a:r>
              <a:rPr lang="en-US" sz="3200" dirty="0" err="1">
                <a:solidFill>
                  <a:srgbClr val="292929"/>
                </a:solidFill>
                <a:ea typeface="Times New Roman" panose="02020603050405020304" pitchFamily="18" charset="0"/>
                <a:cs typeface="Times New Roman" panose="02020603050405020304" pitchFamily="18" charset="0"/>
              </a:rPr>
              <a:t>trường</a:t>
            </a:r>
            <a:r>
              <a:rPr lang="en-US" sz="3200" dirty="0">
                <a:solidFill>
                  <a:srgbClr val="292929"/>
                </a:solidFill>
                <a:ea typeface="Times New Roman" panose="02020603050405020304" pitchFamily="18" charset="0"/>
                <a:cs typeface="Times New Roman" panose="02020603050405020304" pitchFamily="18" charset="0"/>
              </a:rPr>
              <a:t> </a:t>
            </a:r>
            <a:r>
              <a:rPr lang="en-US" sz="3200" dirty="0" err="1">
                <a:solidFill>
                  <a:srgbClr val="292929"/>
                </a:solidFill>
                <a:ea typeface="Times New Roman" panose="02020603050405020304" pitchFamily="18" charset="0"/>
                <a:cs typeface="Times New Roman" panose="02020603050405020304" pitchFamily="18" charset="0"/>
              </a:rPr>
              <a:t>nhanh</a:t>
            </a:r>
            <a:r>
              <a:rPr lang="en-US" sz="3200" dirty="0">
                <a:solidFill>
                  <a:srgbClr val="292929"/>
                </a:solidFill>
                <a:ea typeface="Times New Roman" panose="02020603050405020304" pitchFamily="18" charset="0"/>
                <a:cs typeface="Times New Roman" panose="02020603050405020304" pitchFamily="18" charset="0"/>
              </a:rPr>
              <a:t> </a:t>
            </a:r>
            <a:r>
              <a:rPr lang="en-US" sz="3200" dirty="0" err="1" smtClean="0">
                <a:solidFill>
                  <a:srgbClr val="292929"/>
                </a:solidFill>
                <a:ea typeface="Times New Roman" panose="02020603050405020304" pitchFamily="18" charset="0"/>
                <a:cs typeface="Times New Roman" panose="02020603050405020304" pitchFamily="18" charset="0"/>
              </a:rPr>
              <a:t>hơn</a:t>
            </a:r>
            <a:endParaRPr lang="en-US" sz="3200" dirty="0" smtClean="0">
              <a:solidFill>
                <a:srgbClr val="292929"/>
              </a:solidFill>
              <a:ea typeface="Times New Roman" panose="02020603050405020304" pitchFamily="18" charset="0"/>
              <a:cs typeface="Times New Roman" panose="02020603050405020304" pitchFamily="18" charset="0"/>
            </a:endParaRPr>
          </a:p>
          <a:p>
            <a:pPr marL="457200" indent="-457200">
              <a:lnSpc>
                <a:spcPct val="107000"/>
              </a:lnSpc>
              <a:spcBef>
                <a:spcPts val="1200"/>
              </a:spcBef>
              <a:spcAft>
                <a:spcPts val="1200"/>
              </a:spcAft>
              <a:buFont typeface="Arial"/>
              <a:buChar char="•"/>
            </a:pPr>
            <a:r>
              <a:rPr lang="en-US" sz="3200" dirty="0" err="1" smtClean="0">
                <a:solidFill>
                  <a:srgbClr val="292929"/>
                </a:solidFill>
                <a:ea typeface="Times New Roman" panose="02020603050405020304" pitchFamily="18" charset="0"/>
                <a:cs typeface="Times New Roman" panose="02020603050405020304" pitchFamily="18" charset="0"/>
              </a:rPr>
              <a:t>Ví</a:t>
            </a:r>
            <a:r>
              <a:rPr lang="en-US" sz="3200" dirty="0" smtClean="0">
                <a:solidFill>
                  <a:srgbClr val="292929"/>
                </a:solidFill>
                <a:ea typeface="Times New Roman" panose="02020603050405020304" pitchFamily="18" charset="0"/>
                <a:cs typeface="Times New Roman" panose="02020603050405020304" pitchFamily="18" charset="0"/>
              </a:rPr>
              <a:t> </a:t>
            </a:r>
            <a:r>
              <a:rPr lang="en-US" sz="3200" dirty="0" err="1">
                <a:solidFill>
                  <a:srgbClr val="292929"/>
                </a:solidFill>
                <a:ea typeface="Times New Roman" panose="02020603050405020304" pitchFamily="18" charset="0"/>
                <a:cs typeface="Times New Roman" panose="02020603050405020304" pitchFamily="18" charset="0"/>
              </a:rPr>
              <a:t>dụ</a:t>
            </a:r>
            <a:r>
              <a:rPr lang="en-US" sz="3200" dirty="0" smtClean="0">
                <a:solidFill>
                  <a:srgbClr val="292929"/>
                </a:solidFill>
                <a:ea typeface="Times New Roman" panose="02020603050405020304" pitchFamily="18" charset="0"/>
                <a:cs typeface="Times New Roman" panose="02020603050405020304" pitchFamily="18" charset="0"/>
              </a:rPr>
              <a:t>:</a:t>
            </a:r>
          </a:p>
          <a:p>
            <a:pPr marL="914400" lvl="1" indent="-457200">
              <a:lnSpc>
                <a:spcPct val="107000"/>
              </a:lnSpc>
              <a:spcBef>
                <a:spcPts val="1200"/>
              </a:spcBef>
              <a:spcAft>
                <a:spcPts val="1200"/>
              </a:spcAft>
              <a:buFont typeface="Arial"/>
              <a:buChar char="•"/>
            </a:pPr>
            <a:r>
              <a:rPr lang="en-US" sz="3200" dirty="0" err="1" smtClean="0">
                <a:solidFill>
                  <a:srgbClr val="292929"/>
                </a:solidFill>
                <a:ea typeface="Times New Roman" panose="02020603050405020304" pitchFamily="18" charset="0"/>
                <a:cs typeface="Times New Roman" panose="02020603050405020304" pitchFamily="18" charset="0"/>
              </a:rPr>
              <a:t>Chạy</a:t>
            </a:r>
            <a:r>
              <a:rPr lang="en-US" sz="3200" dirty="0" smtClean="0">
                <a:solidFill>
                  <a:srgbClr val="292929"/>
                </a:solidFill>
                <a:ea typeface="Times New Roman" panose="02020603050405020304" pitchFamily="18" charset="0"/>
                <a:cs typeface="Times New Roman" panose="02020603050405020304" pitchFamily="18" charset="0"/>
              </a:rPr>
              <a:t> </a:t>
            </a:r>
            <a:r>
              <a:rPr lang="en-US" sz="3200" dirty="0">
                <a:solidFill>
                  <a:srgbClr val="292929"/>
                </a:solidFill>
                <a:ea typeface="Times New Roman" panose="02020603050405020304" pitchFamily="18" charset="0"/>
                <a:cs typeface="Times New Roman" panose="02020603050405020304" pitchFamily="18" charset="0"/>
              </a:rPr>
              <a:t>MRI </a:t>
            </a:r>
            <a:r>
              <a:rPr lang="en-US" sz="3200" dirty="0" err="1">
                <a:solidFill>
                  <a:srgbClr val="292929"/>
                </a:solidFill>
                <a:ea typeface="Times New Roman" panose="02020603050405020304" pitchFamily="18" charset="0"/>
                <a:cs typeface="Times New Roman" panose="02020603050405020304" pitchFamily="18" charset="0"/>
              </a:rPr>
              <a:t>trong</a:t>
            </a:r>
            <a:r>
              <a:rPr lang="en-US" sz="3200" dirty="0">
                <a:solidFill>
                  <a:srgbClr val="292929"/>
                </a:solidFill>
                <a:ea typeface="Times New Roman" panose="02020603050405020304" pitchFamily="18" charset="0"/>
                <a:cs typeface="Times New Roman" panose="02020603050405020304" pitchFamily="18" charset="0"/>
              </a:rPr>
              <a:t> 16 </a:t>
            </a:r>
            <a:r>
              <a:rPr lang="en-US" sz="3200" dirty="0" err="1">
                <a:solidFill>
                  <a:srgbClr val="292929"/>
                </a:solidFill>
                <a:ea typeface="Times New Roman" panose="02020603050405020304" pitchFamily="18" charset="0"/>
                <a:cs typeface="Times New Roman" panose="02020603050405020304" pitchFamily="18" charset="0"/>
              </a:rPr>
              <a:t>giờ</a:t>
            </a:r>
            <a:r>
              <a:rPr lang="en-US" sz="3200" dirty="0">
                <a:solidFill>
                  <a:srgbClr val="292929"/>
                </a:solidFill>
                <a:ea typeface="Times New Roman" panose="02020603050405020304" pitchFamily="18" charset="0"/>
                <a:cs typeface="Times New Roman" panose="02020603050405020304" pitchFamily="18" charset="0"/>
              </a:rPr>
              <a:t> so </a:t>
            </a:r>
            <a:r>
              <a:rPr lang="en-US" sz="3200" dirty="0" err="1">
                <a:solidFill>
                  <a:srgbClr val="292929"/>
                </a:solidFill>
                <a:ea typeface="Times New Roman" panose="02020603050405020304" pitchFamily="18" charset="0"/>
                <a:cs typeface="Times New Roman" panose="02020603050405020304" pitchFamily="18" charset="0"/>
              </a:rPr>
              <a:t>với</a:t>
            </a:r>
            <a:r>
              <a:rPr lang="en-US" sz="3200" dirty="0">
                <a:solidFill>
                  <a:srgbClr val="292929"/>
                </a:solidFill>
                <a:ea typeface="Times New Roman" panose="02020603050405020304" pitchFamily="18" charset="0"/>
                <a:cs typeface="Times New Roman" panose="02020603050405020304" pitchFamily="18" charset="0"/>
              </a:rPr>
              <a:t> </a:t>
            </a:r>
            <a:r>
              <a:rPr lang="en-US" sz="3200" dirty="0" err="1">
                <a:solidFill>
                  <a:srgbClr val="292929"/>
                </a:solidFill>
                <a:ea typeface="Times New Roman" panose="02020603050405020304" pitchFamily="18" charset="0"/>
                <a:cs typeface="Times New Roman" panose="02020603050405020304" pitchFamily="18" charset="0"/>
              </a:rPr>
              <a:t>mua</a:t>
            </a:r>
            <a:r>
              <a:rPr lang="en-US" sz="3200" dirty="0">
                <a:solidFill>
                  <a:srgbClr val="292929"/>
                </a:solidFill>
                <a:ea typeface="Times New Roman" panose="02020603050405020304" pitchFamily="18" charset="0"/>
                <a:cs typeface="Times New Roman" panose="02020603050405020304" pitchFamily="18" charset="0"/>
              </a:rPr>
              <a:t> </a:t>
            </a:r>
            <a:r>
              <a:rPr lang="en-US" sz="3200" dirty="0" err="1" smtClean="0">
                <a:solidFill>
                  <a:srgbClr val="292929"/>
                </a:solidFill>
                <a:ea typeface="Times New Roman" panose="02020603050405020304" pitchFamily="18" charset="0"/>
                <a:cs typeface="Times New Roman" panose="02020603050405020304" pitchFamily="18" charset="0"/>
              </a:rPr>
              <a:t>mới</a:t>
            </a:r>
            <a:endParaRPr lang="en-US" sz="3200" dirty="0" smtClean="0">
              <a:solidFill>
                <a:srgbClr val="292929"/>
              </a:solidFill>
              <a:ea typeface="Times New Roman" panose="02020603050405020304" pitchFamily="18" charset="0"/>
              <a:cs typeface="Times New Roman" panose="02020603050405020304" pitchFamily="18" charset="0"/>
            </a:endParaRPr>
          </a:p>
          <a:p>
            <a:pPr marL="914400" lvl="1" indent="-457200">
              <a:lnSpc>
                <a:spcPct val="107000"/>
              </a:lnSpc>
              <a:spcBef>
                <a:spcPts val="1200"/>
              </a:spcBef>
              <a:spcAft>
                <a:spcPts val="1200"/>
              </a:spcAft>
              <a:buFont typeface="Arial"/>
              <a:buChar char="•"/>
            </a:pPr>
            <a:r>
              <a:rPr lang="en-US" sz="3200" dirty="0" err="1" smtClean="0">
                <a:solidFill>
                  <a:srgbClr val="292929"/>
                </a:solidFill>
                <a:ea typeface="Times New Roman" panose="02020603050405020304" pitchFamily="18" charset="0"/>
                <a:cs typeface="Times New Roman" panose="02020603050405020304" pitchFamily="18" charset="0"/>
              </a:rPr>
              <a:t>Không</a:t>
            </a:r>
            <a:r>
              <a:rPr lang="en-US" sz="3200" dirty="0" smtClean="0">
                <a:solidFill>
                  <a:srgbClr val="292929"/>
                </a:solidFill>
                <a:ea typeface="Times New Roman" panose="02020603050405020304" pitchFamily="18" charset="0"/>
                <a:cs typeface="Times New Roman" panose="02020603050405020304" pitchFamily="18" charset="0"/>
              </a:rPr>
              <a:t> </a:t>
            </a:r>
            <a:r>
              <a:rPr lang="en-US" sz="3200" dirty="0" err="1">
                <a:solidFill>
                  <a:srgbClr val="292929"/>
                </a:solidFill>
                <a:ea typeface="Times New Roman" panose="02020603050405020304" pitchFamily="18" charset="0"/>
                <a:cs typeface="Times New Roman" panose="02020603050405020304" pitchFamily="18" charset="0"/>
              </a:rPr>
              <a:t>gian</a:t>
            </a:r>
            <a:r>
              <a:rPr lang="en-US" sz="3200" dirty="0">
                <a:solidFill>
                  <a:srgbClr val="292929"/>
                </a:solidFill>
                <a:ea typeface="Times New Roman" panose="02020603050405020304" pitchFamily="18" charset="0"/>
                <a:cs typeface="Times New Roman" panose="02020603050405020304" pitchFamily="18" charset="0"/>
              </a:rPr>
              <a:t> </a:t>
            </a:r>
            <a:r>
              <a:rPr lang="en-US" sz="3200" dirty="0" err="1">
                <a:solidFill>
                  <a:srgbClr val="292929"/>
                </a:solidFill>
                <a:ea typeface="Times New Roman" panose="02020603050405020304" pitchFamily="18" charset="0"/>
                <a:cs typeface="Times New Roman" panose="02020603050405020304" pitchFamily="18" charset="0"/>
              </a:rPr>
              <a:t>đa</a:t>
            </a:r>
            <a:r>
              <a:rPr lang="en-US" sz="3200" dirty="0">
                <a:solidFill>
                  <a:srgbClr val="292929"/>
                </a:solidFill>
                <a:ea typeface="Times New Roman" panose="02020603050405020304" pitchFamily="18" charset="0"/>
                <a:cs typeface="Times New Roman" panose="02020603050405020304" pitchFamily="18" charset="0"/>
              </a:rPr>
              <a:t> </a:t>
            </a:r>
            <a:r>
              <a:rPr lang="en-US" sz="3200" dirty="0" err="1" smtClean="0">
                <a:solidFill>
                  <a:srgbClr val="292929"/>
                </a:solidFill>
                <a:ea typeface="Times New Roman" panose="02020603050405020304" pitchFamily="18" charset="0"/>
                <a:cs typeface="Times New Roman" panose="02020603050405020304" pitchFamily="18" charset="0"/>
              </a:rPr>
              <a:t>năng</a:t>
            </a:r>
            <a:endParaRPr lang="en-US" sz="3200" dirty="0" smtClean="0">
              <a:solidFill>
                <a:srgbClr val="292929"/>
              </a:solidFill>
              <a:ea typeface="Times New Roman" panose="02020603050405020304" pitchFamily="18" charset="0"/>
              <a:cs typeface="Times New Roman" panose="02020603050405020304" pitchFamily="18" charset="0"/>
            </a:endParaRPr>
          </a:p>
          <a:p>
            <a:pPr marL="914400" lvl="1" indent="-457200">
              <a:lnSpc>
                <a:spcPct val="107000"/>
              </a:lnSpc>
              <a:spcBef>
                <a:spcPts val="1200"/>
              </a:spcBef>
              <a:spcAft>
                <a:spcPts val="1200"/>
              </a:spcAft>
              <a:buFont typeface="Arial"/>
              <a:buChar char="•"/>
            </a:pPr>
            <a:r>
              <a:rPr lang="en-US" sz="3200" dirty="0" err="1" smtClean="0">
                <a:solidFill>
                  <a:srgbClr val="292929"/>
                </a:solidFill>
                <a:ea typeface="Times New Roman" panose="02020603050405020304" pitchFamily="18" charset="0"/>
                <a:cs typeface="Times New Roman" panose="02020603050405020304" pitchFamily="18" charset="0"/>
              </a:rPr>
              <a:t>Chương</a:t>
            </a:r>
            <a:r>
              <a:rPr lang="en-US" sz="3200" dirty="0" smtClean="0">
                <a:solidFill>
                  <a:srgbClr val="292929"/>
                </a:solidFill>
                <a:ea typeface="Times New Roman" panose="02020603050405020304" pitchFamily="18" charset="0"/>
                <a:cs typeface="Times New Roman" panose="02020603050405020304" pitchFamily="18" charset="0"/>
              </a:rPr>
              <a:t> </a:t>
            </a:r>
            <a:r>
              <a:rPr lang="en-US" sz="3200" dirty="0" err="1" smtClean="0">
                <a:solidFill>
                  <a:srgbClr val="292929"/>
                </a:solidFill>
                <a:ea typeface="Times New Roman" panose="02020603050405020304" pitchFamily="18" charset="0"/>
                <a:cs typeface="Times New Roman" panose="02020603050405020304" pitchFamily="18" charset="0"/>
              </a:rPr>
              <a:t>trình</a:t>
            </a:r>
            <a:r>
              <a:rPr lang="en-US" sz="3200" dirty="0" smtClean="0">
                <a:solidFill>
                  <a:srgbClr val="292929"/>
                </a:solidFill>
                <a:ea typeface="Times New Roman" panose="02020603050405020304" pitchFamily="18" charset="0"/>
                <a:cs typeface="Times New Roman" panose="02020603050405020304" pitchFamily="18" charset="0"/>
              </a:rPr>
              <a:t> </a:t>
            </a:r>
            <a:r>
              <a:rPr lang="en-US" sz="3200" dirty="0" err="1" smtClean="0">
                <a:solidFill>
                  <a:srgbClr val="292929"/>
                </a:solidFill>
                <a:ea typeface="Times New Roman" panose="02020603050405020304" pitchFamily="18" charset="0"/>
                <a:cs typeface="Times New Roman" panose="02020603050405020304" pitchFamily="18" charset="0"/>
              </a:rPr>
              <a:t>chăm</a:t>
            </a:r>
            <a:r>
              <a:rPr lang="en-US" sz="3200" dirty="0" smtClean="0">
                <a:solidFill>
                  <a:srgbClr val="292929"/>
                </a:solidFill>
                <a:ea typeface="Times New Roman" panose="02020603050405020304" pitchFamily="18" charset="0"/>
                <a:cs typeface="Times New Roman" panose="02020603050405020304" pitchFamily="18" charset="0"/>
              </a:rPr>
              <a:t> </a:t>
            </a:r>
            <a:r>
              <a:rPr lang="en-US" sz="3200" dirty="0" err="1" smtClean="0">
                <a:solidFill>
                  <a:srgbClr val="292929"/>
                </a:solidFill>
                <a:ea typeface="Times New Roman" panose="02020603050405020304" pitchFamily="18" charset="0"/>
                <a:cs typeface="Times New Roman" panose="02020603050405020304" pitchFamily="18" charset="0"/>
              </a:rPr>
              <a:t>sóc</a:t>
            </a:r>
            <a:r>
              <a:rPr lang="en-US" sz="3200" dirty="0" smtClean="0">
                <a:solidFill>
                  <a:srgbClr val="292929"/>
                </a:solidFill>
                <a:ea typeface="Times New Roman" panose="02020603050405020304" pitchFamily="18" charset="0"/>
                <a:cs typeface="Times New Roman" panose="02020603050405020304" pitchFamily="18" charset="0"/>
              </a:rPr>
              <a:t> </a:t>
            </a:r>
            <a:r>
              <a:rPr lang="en-US" sz="3200" dirty="0" err="1" smtClean="0">
                <a:solidFill>
                  <a:srgbClr val="292929"/>
                </a:solidFill>
                <a:ea typeface="Times New Roman" panose="02020603050405020304" pitchFamily="18" charset="0"/>
                <a:cs typeface="Times New Roman" panose="02020603050405020304" pitchFamily="18" charset="0"/>
              </a:rPr>
              <a:t>sức</a:t>
            </a:r>
            <a:r>
              <a:rPr lang="en-US" sz="3200" dirty="0" smtClean="0">
                <a:solidFill>
                  <a:srgbClr val="292929"/>
                </a:solidFill>
                <a:ea typeface="Times New Roman" panose="02020603050405020304" pitchFamily="18" charset="0"/>
                <a:cs typeface="Times New Roman" panose="02020603050405020304" pitchFamily="18" charset="0"/>
              </a:rPr>
              <a:t> </a:t>
            </a:r>
            <a:r>
              <a:rPr lang="en-US" sz="3200" dirty="0" err="1" smtClean="0">
                <a:solidFill>
                  <a:srgbClr val="292929"/>
                </a:solidFill>
                <a:ea typeface="Times New Roman" panose="02020603050405020304" pitchFamily="18" charset="0"/>
                <a:cs typeface="Times New Roman" panose="02020603050405020304" pitchFamily="18" charset="0"/>
              </a:rPr>
              <a:t>khỏe</a:t>
            </a:r>
            <a:r>
              <a:rPr lang="en-US" sz="3200" dirty="0" smtClean="0">
                <a:solidFill>
                  <a:srgbClr val="292929"/>
                </a:solidFill>
                <a:ea typeface="Times New Roman" panose="02020603050405020304" pitchFamily="18" charset="0"/>
                <a:cs typeface="Times New Roman" panose="02020603050405020304" pitchFamily="18" charset="0"/>
              </a:rPr>
              <a:t> </a:t>
            </a:r>
            <a:r>
              <a:rPr lang="en-US" sz="3200" dirty="0" err="1" smtClean="0">
                <a:solidFill>
                  <a:srgbClr val="292929"/>
                </a:solidFill>
                <a:ea typeface="Times New Roman" panose="02020603050405020304" pitchFamily="18" charset="0"/>
                <a:cs typeface="Times New Roman" panose="02020603050405020304" pitchFamily="18" charset="0"/>
              </a:rPr>
              <a:t>ảo</a:t>
            </a:r>
            <a:endParaRPr lang="en-US" sz="3200" dirty="0">
              <a:ea typeface="Calibri" panose="020F0502020204030204" pitchFamily="34" charset="0"/>
              <a:cs typeface="Times New Roman" panose="02020603050405020304" pitchFamily="18" charset="0"/>
            </a:endParaRPr>
          </a:p>
        </p:txBody>
      </p:sp>
      <p:pic>
        <p:nvPicPr>
          <p:cNvPr id="4"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3312" y="6286501"/>
            <a:ext cx="1663017"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38190" y="6210301"/>
            <a:ext cx="14859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15953" y="6159596"/>
            <a:ext cx="584002"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5950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D046E1EB-A443-47A2-BBD2-D4183E6BD2C8}"/>
              </a:ext>
            </a:extLst>
          </p:cNvPr>
          <p:cNvPicPr>
            <a:picLocks noChangeAspect="1"/>
          </p:cNvPicPr>
          <p:nvPr/>
        </p:nvPicPr>
        <p:blipFill>
          <a:blip r:embed="rId3"/>
          <a:stretch>
            <a:fillRect/>
          </a:stretch>
        </p:blipFill>
        <p:spPr>
          <a:xfrm>
            <a:off x="5377071" y="318052"/>
            <a:ext cx="3766931" cy="6228523"/>
          </a:xfrm>
          <a:prstGeom prst="rect">
            <a:avLst/>
          </a:prstGeom>
        </p:spPr>
      </p:pic>
      <p:pic>
        <p:nvPicPr>
          <p:cNvPr id="5122" name="Picture 2" descr="Image result for mission and values">
            <a:hlinkClick r:id="rId4"/>
            <a:extLst>
              <a:ext uri="{FF2B5EF4-FFF2-40B4-BE49-F238E27FC236}">
                <a16:creationId xmlns:a16="http://schemas.microsoft.com/office/drawing/2014/main" xmlns="" id="{677AFA2C-817A-4E6C-8A68-0157F66A84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583096"/>
            <a:ext cx="5983357"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120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78CD692-30BF-491E-A5F2-A9871EFCB8B4}"/>
              </a:ext>
            </a:extLst>
          </p:cNvPr>
          <p:cNvSpPr/>
          <p:nvPr/>
        </p:nvSpPr>
        <p:spPr>
          <a:xfrm>
            <a:off x="0" y="91438"/>
            <a:ext cx="9033641" cy="685124"/>
          </a:xfrm>
          <a:prstGeom prst="rect">
            <a:avLst/>
          </a:prstGeom>
        </p:spPr>
        <p:txBody>
          <a:bodyPr wrap="square">
            <a:spAutoFit/>
          </a:bodyPr>
          <a:lstStyle/>
          <a:p>
            <a:pPr>
              <a:lnSpc>
                <a:spcPct val="107000"/>
              </a:lnSpc>
              <a:spcBef>
                <a:spcPts val="1200"/>
              </a:spcBef>
              <a:spcAft>
                <a:spcPts val="1200"/>
              </a:spcAft>
            </a:pPr>
            <a:r>
              <a:rPr lang="vi-VN" sz="3600" b="1" dirty="0">
                <a:solidFill>
                  <a:srgbClr val="292929"/>
                </a:solidFill>
                <a:ea typeface="Times New Roman" panose="02020603050405020304" pitchFamily="18" charset="0"/>
                <a:cs typeface="Times New Roman" panose="02020603050405020304" pitchFamily="18" charset="0"/>
              </a:rPr>
              <a:t>7. Tăng cường văn hoá quản lý tốt hơn.</a:t>
            </a:r>
            <a:endParaRPr lang="en-GB" sz="3600" dirty="0">
              <a:solidFill>
                <a:srgbClr val="292929"/>
              </a:solidFill>
              <a:ea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xmlns="" id="{B1646684-BC87-49E4-8E5D-286F0495F816}"/>
              </a:ext>
            </a:extLst>
          </p:cNvPr>
          <p:cNvSpPr/>
          <p:nvPr/>
        </p:nvSpPr>
        <p:spPr>
          <a:xfrm>
            <a:off x="204952" y="1895063"/>
            <a:ext cx="8806893" cy="2726900"/>
          </a:xfrm>
          <a:prstGeom prst="rect">
            <a:avLst/>
          </a:prstGeom>
        </p:spPr>
        <p:txBody>
          <a:bodyPr wrap="square">
            <a:spAutoFit/>
          </a:bodyPr>
          <a:lstStyle/>
          <a:p>
            <a:pPr algn="just">
              <a:lnSpc>
                <a:spcPct val="107000"/>
              </a:lnSpc>
              <a:spcBef>
                <a:spcPts val="1200"/>
              </a:spcBef>
              <a:spcAft>
                <a:spcPts val="1200"/>
              </a:spcAft>
            </a:pPr>
            <a:r>
              <a:rPr lang="en-US" sz="4000" dirty="0" err="1" smtClean="0">
                <a:solidFill>
                  <a:srgbClr val="292929"/>
                </a:solidFill>
                <a:ea typeface="Times New Roman" panose="02020603050405020304" pitchFamily="18" charset="0"/>
                <a:cs typeface="Times New Roman" panose="02020603050405020304" pitchFamily="18" charset="0"/>
              </a:rPr>
              <a:t>Xây</a:t>
            </a:r>
            <a:r>
              <a:rPr lang="en-US" sz="4000" dirty="0" smtClean="0">
                <a:solidFill>
                  <a:srgbClr val="292929"/>
                </a:solidFill>
                <a:ea typeface="Times New Roman" panose="02020603050405020304" pitchFamily="18" charset="0"/>
                <a:cs typeface="Times New Roman" panose="02020603050405020304" pitchFamily="18" charset="0"/>
              </a:rPr>
              <a:t> </a:t>
            </a:r>
            <a:r>
              <a:rPr lang="en-US" sz="4000" dirty="0" err="1" smtClean="0">
                <a:solidFill>
                  <a:srgbClr val="292929"/>
                </a:solidFill>
                <a:ea typeface="Times New Roman" panose="02020603050405020304" pitchFamily="18" charset="0"/>
                <a:cs typeface="Times New Roman" panose="02020603050405020304" pitchFamily="18" charset="0"/>
              </a:rPr>
              <a:t>dựng</a:t>
            </a:r>
            <a:r>
              <a:rPr lang="vi-VN" sz="4000" dirty="0" smtClean="0">
                <a:solidFill>
                  <a:srgbClr val="292929"/>
                </a:solidFill>
                <a:ea typeface="Times New Roman" panose="02020603050405020304" pitchFamily="18" charset="0"/>
                <a:cs typeface="Times New Roman" panose="02020603050405020304" pitchFamily="18" charset="0"/>
              </a:rPr>
              <a:t> </a:t>
            </a:r>
            <a:r>
              <a:rPr lang="vi-VN" sz="4000" dirty="0">
                <a:solidFill>
                  <a:srgbClr val="292929"/>
                </a:solidFill>
                <a:ea typeface="Times New Roman" panose="02020603050405020304" pitchFamily="18" charset="0"/>
                <a:cs typeface="Times New Roman" panose="02020603050405020304" pitchFamily="18" charset="0"/>
              </a:rPr>
              <a:t>văn hoá sẽ giúp lãnh đạo đảm bảo tổ chức của họ tiếp tục thực hiện đầy đủ nhiệm vụ và giá trị của </a:t>
            </a:r>
            <a:r>
              <a:rPr lang="en-US" sz="4000" dirty="0" err="1" smtClean="0">
                <a:solidFill>
                  <a:srgbClr val="292929"/>
                </a:solidFill>
                <a:ea typeface="Times New Roman" panose="02020603050405020304" pitchFamily="18" charset="0"/>
                <a:cs typeface="Times New Roman" panose="02020603050405020304" pitchFamily="18" charset="0"/>
              </a:rPr>
              <a:t>mình</a:t>
            </a:r>
            <a:r>
              <a:rPr lang="en-US" sz="4000" dirty="0">
                <a:solidFill>
                  <a:srgbClr val="292929"/>
                </a:solidFill>
                <a:ea typeface="Times New Roman" panose="02020603050405020304" pitchFamily="18" charset="0"/>
                <a:cs typeface="Times New Roman" panose="02020603050405020304" pitchFamily="18" charset="0"/>
              </a:rPr>
              <a:t>.</a:t>
            </a:r>
            <a:endParaRPr lang="en-US" sz="4000" dirty="0">
              <a:ea typeface="Calibri" panose="020F0502020204030204" pitchFamily="34" charset="0"/>
              <a:cs typeface="Times New Roman" panose="02020603050405020304" pitchFamily="18" charset="0"/>
            </a:endParaRPr>
          </a:p>
        </p:txBody>
      </p:sp>
      <p:pic>
        <p:nvPicPr>
          <p:cNvPr id="4"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3312" y="6286501"/>
            <a:ext cx="1931454"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8189" y="6210301"/>
            <a:ext cx="1725748" cy="647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5952" y="6159596"/>
            <a:ext cx="6782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3484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288247DA-D620-4B9A-A114-0E2B245AA295}"/>
              </a:ext>
            </a:extLst>
          </p:cNvPr>
          <p:cNvPicPr>
            <a:picLocks noChangeAspect="1"/>
          </p:cNvPicPr>
          <p:nvPr/>
        </p:nvPicPr>
        <p:blipFill>
          <a:blip r:embed="rId3"/>
          <a:stretch>
            <a:fillRect/>
          </a:stretch>
        </p:blipFill>
        <p:spPr>
          <a:xfrm>
            <a:off x="0" y="-145774"/>
            <a:ext cx="9283148" cy="7129671"/>
          </a:xfrm>
          <a:prstGeom prst="rect">
            <a:avLst/>
          </a:prstGeom>
        </p:spPr>
      </p:pic>
    </p:spTree>
    <p:extLst>
      <p:ext uri="{BB962C8B-B14F-4D97-AF65-F5344CB8AC3E}">
        <p14:creationId xmlns:p14="http://schemas.microsoft.com/office/powerpoint/2010/main" val="29354471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8DF9013B-80CA-4746-8FEB-B4018782F962}"/>
              </a:ext>
            </a:extLst>
          </p:cNvPr>
          <p:cNvPicPr>
            <a:picLocks noChangeAspect="1"/>
          </p:cNvPicPr>
          <p:nvPr/>
        </p:nvPicPr>
        <p:blipFill>
          <a:blip r:embed="rId3"/>
          <a:stretch>
            <a:fillRect/>
          </a:stretch>
        </p:blipFill>
        <p:spPr>
          <a:xfrm>
            <a:off x="-79513" y="0"/>
            <a:ext cx="9223513" cy="6858000"/>
          </a:xfrm>
          <a:prstGeom prst="rect">
            <a:avLst/>
          </a:prstGeom>
        </p:spPr>
      </p:pic>
    </p:spTree>
    <p:extLst>
      <p:ext uri="{BB962C8B-B14F-4D97-AF65-F5344CB8AC3E}">
        <p14:creationId xmlns:p14="http://schemas.microsoft.com/office/powerpoint/2010/main" val="5062521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3640CB3-D001-4E64-BEE3-852FC1985ECB}"/>
              </a:ext>
            </a:extLst>
          </p:cNvPr>
          <p:cNvSpPr/>
          <p:nvPr/>
        </p:nvSpPr>
        <p:spPr>
          <a:xfrm>
            <a:off x="283265" y="229612"/>
            <a:ext cx="8577470" cy="3539430"/>
          </a:xfrm>
          <a:prstGeom prst="rect">
            <a:avLst/>
          </a:prstGeom>
        </p:spPr>
        <p:txBody>
          <a:bodyPr wrap="square">
            <a:spAutoFit/>
          </a:bodyPr>
          <a:lstStyle/>
          <a:p>
            <a:pPr algn="just">
              <a:spcBef>
                <a:spcPts val="0"/>
              </a:spcBef>
              <a:spcAft>
                <a:spcPts val="0"/>
              </a:spcAft>
            </a:pPr>
            <a:r>
              <a:rPr lang="vi-VN" sz="3200" b="1" dirty="0">
                <a:solidFill>
                  <a:srgbClr val="333333"/>
                </a:solidFill>
                <a:cs typeface="Times New Roman" panose="02020603050405020304" pitchFamily="18" charset="0"/>
              </a:rPr>
              <a:t>Bước 1: </a:t>
            </a:r>
            <a:endParaRPr lang="vi-VN" sz="3200" b="1" dirty="0" smtClean="0">
              <a:solidFill>
                <a:srgbClr val="333333"/>
              </a:solidFill>
              <a:cs typeface="Times New Roman" panose="02020603050405020304" pitchFamily="18" charset="0"/>
            </a:endParaRPr>
          </a:p>
          <a:p>
            <a:pPr algn="just">
              <a:spcBef>
                <a:spcPts val="0"/>
              </a:spcBef>
              <a:spcAft>
                <a:spcPts val="0"/>
              </a:spcAft>
            </a:pPr>
            <a:endParaRPr lang="vi-VN" sz="3200" b="1" dirty="0">
              <a:solidFill>
                <a:srgbClr val="333333"/>
              </a:solidFill>
              <a:cs typeface="Times New Roman" panose="02020603050405020304" pitchFamily="18" charset="0"/>
            </a:endParaRPr>
          </a:p>
          <a:p>
            <a:pPr marL="457200" indent="-457200" algn="just">
              <a:spcBef>
                <a:spcPts val="0"/>
              </a:spcBef>
              <a:spcAft>
                <a:spcPts val="0"/>
              </a:spcAft>
              <a:buFont typeface="Arial" charset="0"/>
              <a:buChar char="•"/>
            </a:pPr>
            <a:r>
              <a:rPr lang="vi-VN" sz="3200" dirty="0" smtClean="0">
                <a:solidFill>
                  <a:srgbClr val="333333"/>
                </a:solidFill>
                <a:cs typeface="Times New Roman" panose="02020603050405020304" pitchFamily="18" charset="0"/>
              </a:rPr>
              <a:t>Xác </a:t>
            </a:r>
            <a:r>
              <a:rPr lang="vi-VN" sz="3200" dirty="0">
                <a:solidFill>
                  <a:srgbClr val="333333"/>
                </a:solidFill>
                <a:cs typeface="Times New Roman" panose="02020603050405020304" pitchFamily="18" charset="0"/>
              </a:rPr>
              <a:t>định "Văn hoá mong muốn", nghĩa là nền văn hoá hỗ trợ hiệu quả nhất để đạt được các mục tiêu dài hạn. </a:t>
            </a:r>
            <a:endParaRPr lang="vi-VN" sz="3200" dirty="0" smtClean="0">
              <a:solidFill>
                <a:srgbClr val="333333"/>
              </a:solidFill>
              <a:cs typeface="Times New Roman" panose="02020603050405020304" pitchFamily="18" charset="0"/>
            </a:endParaRPr>
          </a:p>
          <a:p>
            <a:pPr marL="457200" indent="-457200" algn="just">
              <a:spcBef>
                <a:spcPts val="0"/>
              </a:spcBef>
              <a:spcAft>
                <a:spcPts val="0"/>
              </a:spcAft>
              <a:buFont typeface="Arial" charset="0"/>
              <a:buChar char="•"/>
            </a:pPr>
            <a:endParaRPr lang="vi-VN" sz="3200" dirty="0">
              <a:solidFill>
                <a:srgbClr val="333333"/>
              </a:solidFill>
              <a:cs typeface="Times New Roman" panose="02020603050405020304" pitchFamily="18" charset="0"/>
            </a:endParaRPr>
          </a:p>
          <a:p>
            <a:pPr marL="457200" indent="-457200" algn="just">
              <a:spcBef>
                <a:spcPts val="0"/>
              </a:spcBef>
              <a:spcAft>
                <a:spcPts val="0"/>
              </a:spcAft>
              <a:buFont typeface="Arial" charset="0"/>
              <a:buChar char="•"/>
            </a:pPr>
            <a:r>
              <a:rPr lang="vi-VN" sz="3200" dirty="0" smtClean="0">
                <a:solidFill>
                  <a:srgbClr val="333333"/>
                </a:solidFill>
                <a:cs typeface="Times New Roman" panose="02020603050405020304" pitchFamily="18" charset="0"/>
              </a:rPr>
              <a:t>Vai trò của đội ngũ nhà lãnh đạo cấp cao</a:t>
            </a:r>
            <a:endParaRPr lang="en-US" sz="3200" dirty="0">
              <a:solidFill>
                <a:srgbClr val="333333"/>
              </a:solidFill>
              <a:cs typeface="Times New Roman" panose="02020603050405020304" pitchFamily="18" charset="0"/>
            </a:endParaRPr>
          </a:p>
        </p:txBody>
      </p:sp>
      <p:sp>
        <p:nvSpPr>
          <p:cNvPr id="3" name="AutoShape 2" descr="Image result for management culture">
            <a:extLst>
              <a:ext uri="{FF2B5EF4-FFF2-40B4-BE49-F238E27FC236}">
                <a16:creationId xmlns:a16="http://schemas.microsoft.com/office/drawing/2014/main" xmlns="" id="{085A7352-1C48-402E-B68E-F5079527F0EE}"/>
              </a:ext>
            </a:extLst>
          </p:cNvPr>
          <p:cNvSpPr>
            <a:spLocks noChangeAspect="1" noChangeArrowheads="1"/>
          </p:cNvSpPr>
          <p:nvPr/>
        </p:nvSpPr>
        <p:spPr bwMode="auto">
          <a:xfrm>
            <a:off x="4457700" y="3276600"/>
            <a:ext cx="2286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xmlns="" id="{D5987B42-2249-4ECD-9CA2-E9674A4F1848}"/>
              </a:ext>
            </a:extLst>
          </p:cNvPr>
          <p:cNvPicPr>
            <a:picLocks noChangeAspect="1"/>
          </p:cNvPicPr>
          <p:nvPr/>
        </p:nvPicPr>
        <p:blipFill>
          <a:blip r:embed="rId3"/>
          <a:stretch>
            <a:fillRect/>
          </a:stretch>
        </p:blipFill>
        <p:spPr>
          <a:xfrm>
            <a:off x="4913215" y="3707529"/>
            <a:ext cx="2857500" cy="3086100"/>
          </a:xfrm>
          <a:prstGeom prst="rect">
            <a:avLst/>
          </a:prstGeom>
        </p:spPr>
      </p:pic>
    </p:spTree>
    <p:extLst>
      <p:ext uri="{BB962C8B-B14F-4D97-AF65-F5344CB8AC3E}">
        <p14:creationId xmlns:p14="http://schemas.microsoft.com/office/powerpoint/2010/main" val="4140630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81429D7C-8E10-4CA1-B3FB-CC327E247B73}"/>
              </a:ext>
            </a:extLst>
          </p:cNvPr>
          <p:cNvSpPr/>
          <p:nvPr/>
        </p:nvSpPr>
        <p:spPr>
          <a:xfrm>
            <a:off x="376031" y="212033"/>
            <a:ext cx="3975652" cy="4031873"/>
          </a:xfrm>
          <a:prstGeom prst="rect">
            <a:avLst/>
          </a:prstGeom>
        </p:spPr>
        <p:txBody>
          <a:bodyPr wrap="square">
            <a:spAutoFit/>
          </a:bodyPr>
          <a:lstStyle/>
          <a:p>
            <a:pPr>
              <a:spcBef>
                <a:spcPts val="0"/>
              </a:spcBef>
              <a:spcAft>
                <a:spcPts val="0"/>
              </a:spcAft>
            </a:pPr>
            <a:r>
              <a:rPr lang="en-US" sz="3200" b="1" dirty="0" err="1" smtClean="0">
                <a:solidFill>
                  <a:srgbClr val="333333"/>
                </a:solidFill>
                <a:cs typeface="Times New Roman" panose="02020603050405020304" pitchFamily="18" charset="0"/>
              </a:rPr>
              <a:t>Bước</a:t>
            </a:r>
            <a:r>
              <a:rPr lang="en-US" sz="3200" b="1" dirty="0" smtClean="0">
                <a:solidFill>
                  <a:srgbClr val="333333"/>
                </a:solidFill>
                <a:cs typeface="Times New Roman" panose="02020603050405020304" pitchFamily="18" charset="0"/>
              </a:rPr>
              <a:t> 2: </a:t>
            </a:r>
            <a:r>
              <a:rPr lang="en-US" sz="3200" dirty="0">
                <a:solidFill>
                  <a:srgbClr val="333333"/>
                </a:solidFill>
                <a:cs typeface="Times New Roman" panose="02020603050405020304" pitchFamily="18" charset="0"/>
              </a:rPr>
              <a:t> </a:t>
            </a:r>
          </a:p>
          <a:p>
            <a:pPr>
              <a:spcBef>
                <a:spcPts val="0"/>
              </a:spcBef>
              <a:spcAft>
                <a:spcPts val="0"/>
              </a:spcAft>
            </a:pPr>
            <a:r>
              <a:rPr lang="en-US" sz="3200" dirty="0">
                <a:solidFill>
                  <a:srgbClr val="333333"/>
                </a:solidFill>
                <a:cs typeface="Times New Roman" panose="02020603050405020304" pitchFamily="18" charset="0"/>
              </a:rPr>
              <a:t> </a:t>
            </a:r>
          </a:p>
          <a:p>
            <a:pPr>
              <a:spcBef>
                <a:spcPts val="0"/>
              </a:spcBef>
              <a:spcAft>
                <a:spcPts val="0"/>
              </a:spcAft>
            </a:pPr>
            <a:r>
              <a:rPr lang="vi-VN" sz="3200" dirty="0">
                <a:solidFill>
                  <a:srgbClr val="333333"/>
                </a:solidFill>
                <a:cs typeface="Times New Roman" panose="02020603050405020304" pitchFamily="18" charset="0"/>
              </a:rPr>
              <a:t>Xác định </a:t>
            </a:r>
            <a:r>
              <a:rPr lang="en-US" sz="3200" dirty="0" err="1" smtClean="0">
                <a:solidFill>
                  <a:srgbClr val="333333"/>
                </a:solidFill>
                <a:cs typeface="Times New Roman" panose="02020603050405020304" pitchFamily="18" charset="0"/>
              </a:rPr>
              <a:t>nền</a:t>
            </a:r>
            <a:r>
              <a:rPr lang="en-US" sz="3200" dirty="0" smtClean="0">
                <a:solidFill>
                  <a:srgbClr val="333333"/>
                </a:solidFill>
                <a:cs typeface="Times New Roman" panose="02020603050405020304" pitchFamily="18" charset="0"/>
              </a:rPr>
              <a:t> </a:t>
            </a:r>
            <a:r>
              <a:rPr lang="vi-VN" sz="3200" dirty="0" smtClean="0">
                <a:solidFill>
                  <a:srgbClr val="333333"/>
                </a:solidFill>
                <a:cs typeface="Times New Roman" panose="02020603050405020304" pitchFamily="18" charset="0"/>
              </a:rPr>
              <a:t>văn </a:t>
            </a:r>
            <a:r>
              <a:rPr lang="vi-VN" sz="3200" dirty="0">
                <a:solidFill>
                  <a:srgbClr val="333333"/>
                </a:solidFill>
                <a:cs typeface="Times New Roman" panose="02020603050405020304" pitchFamily="18" charset="0"/>
              </a:rPr>
              <a:t>hóa hiện tại, nghĩa là văn hoá </a:t>
            </a:r>
            <a:r>
              <a:rPr lang="en-US" sz="3200" dirty="0" err="1" smtClean="0">
                <a:solidFill>
                  <a:srgbClr val="333333"/>
                </a:solidFill>
                <a:cs typeface="Times New Roman" panose="02020603050405020304" pitchFamily="18" charset="0"/>
              </a:rPr>
              <a:t>mà</a:t>
            </a:r>
            <a:r>
              <a:rPr lang="en-US" sz="3200" dirty="0" smtClean="0">
                <a:solidFill>
                  <a:srgbClr val="333333"/>
                </a:solidFill>
                <a:cs typeface="Times New Roman" panose="02020603050405020304" pitchFamily="18" charset="0"/>
              </a:rPr>
              <a:t> </a:t>
            </a:r>
            <a:r>
              <a:rPr lang="vi-VN" sz="3200" dirty="0" smtClean="0">
                <a:solidFill>
                  <a:srgbClr val="333333"/>
                </a:solidFill>
                <a:cs typeface="Times New Roman" panose="02020603050405020304" pitchFamily="18" charset="0"/>
              </a:rPr>
              <a:t>thực </a:t>
            </a:r>
            <a:r>
              <a:rPr lang="vi-VN" sz="3200" dirty="0">
                <a:solidFill>
                  <a:srgbClr val="333333"/>
                </a:solidFill>
                <a:cs typeface="Times New Roman" panose="02020603050405020304" pitchFamily="18" charset="0"/>
              </a:rPr>
              <a:t>sự ảnh hưởng đến hành vi của nhân </a:t>
            </a:r>
            <a:r>
              <a:rPr lang="vi-VN" sz="3200" dirty="0" smtClean="0">
                <a:solidFill>
                  <a:srgbClr val="333333"/>
                </a:solidFill>
                <a:cs typeface="Times New Roman" panose="02020603050405020304" pitchFamily="18" charset="0"/>
              </a:rPr>
              <a:t>viên. </a:t>
            </a:r>
            <a:endParaRPr lang="en-US" sz="3200" dirty="0">
              <a:solidFill>
                <a:srgbClr val="333333"/>
              </a:solidFill>
              <a:cs typeface="Times New Roman" panose="02020603050405020304" pitchFamily="18" charset="0"/>
            </a:endParaRPr>
          </a:p>
        </p:txBody>
      </p:sp>
      <p:pic>
        <p:nvPicPr>
          <p:cNvPr id="4" name="Picture 3">
            <a:extLst>
              <a:ext uri="{FF2B5EF4-FFF2-40B4-BE49-F238E27FC236}">
                <a16:creationId xmlns:a16="http://schemas.microsoft.com/office/drawing/2014/main" xmlns="" id="{3B7D8BA4-5484-4651-8BD2-691032CFD65D}"/>
              </a:ext>
            </a:extLst>
          </p:cNvPr>
          <p:cNvPicPr>
            <a:picLocks noChangeAspect="1"/>
          </p:cNvPicPr>
          <p:nvPr/>
        </p:nvPicPr>
        <p:blipFill>
          <a:blip r:embed="rId3"/>
          <a:stretch>
            <a:fillRect/>
          </a:stretch>
        </p:blipFill>
        <p:spPr>
          <a:xfrm>
            <a:off x="4979504" y="212037"/>
            <a:ext cx="4067900" cy="6506817"/>
          </a:xfrm>
          <a:prstGeom prst="rect">
            <a:avLst/>
          </a:prstGeom>
        </p:spPr>
      </p:pic>
      <p:pic>
        <p:nvPicPr>
          <p:cNvPr id="5"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062" y="6147351"/>
            <a:ext cx="1663017"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1940" y="6071151"/>
            <a:ext cx="14859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29703" y="6020447"/>
            <a:ext cx="584002"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2744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920795C-075D-462C-8FF2-70D103C91C71}"/>
              </a:ext>
            </a:extLst>
          </p:cNvPr>
          <p:cNvSpPr/>
          <p:nvPr/>
        </p:nvSpPr>
        <p:spPr>
          <a:xfrm>
            <a:off x="308115" y="702366"/>
            <a:ext cx="6549887" cy="2062103"/>
          </a:xfrm>
          <a:prstGeom prst="rect">
            <a:avLst/>
          </a:prstGeom>
        </p:spPr>
        <p:txBody>
          <a:bodyPr wrap="square">
            <a:spAutoFit/>
          </a:bodyPr>
          <a:lstStyle/>
          <a:p>
            <a:pPr algn="just"/>
            <a:r>
              <a:rPr lang="vi-VN" sz="3200" b="1" dirty="0">
                <a:solidFill>
                  <a:srgbClr val="333333"/>
                </a:solidFill>
                <a:cs typeface="Times New Roman" panose="02020603050405020304" pitchFamily="18" charset="0"/>
              </a:rPr>
              <a:t>Bước này bao gồm việc thu thập ý kiến ​​đóng góp từ nhân viên trong công ty về nhận thức của họ </a:t>
            </a:r>
            <a:r>
              <a:rPr lang="en-US" sz="3200" b="1" dirty="0" err="1" smtClean="0">
                <a:solidFill>
                  <a:srgbClr val="333333"/>
                </a:solidFill>
                <a:cs typeface="Times New Roman" panose="02020603050405020304" pitchFamily="18" charset="0"/>
              </a:rPr>
              <a:t>đối</a:t>
            </a:r>
            <a:r>
              <a:rPr lang="en-US" sz="3200" b="1" dirty="0" smtClean="0">
                <a:solidFill>
                  <a:srgbClr val="333333"/>
                </a:solidFill>
                <a:cs typeface="Times New Roman" panose="02020603050405020304" pitchFamily="18" charset="0"/>
              </a:rPr>
              <a:t> </a:t>
            </a:r>
            <a:r>
              <a:rPr lang="en-US" sz="3200" b="1" dirty="0" err="1" smtClean="0">
                <a:solidFill>
                  <a:srgbClr val="333333"/>
                </a:solidFill>
                <a:cs typeface="Times New Roman" panose="02020603050405020304" pitchFamily="18" charset="0"/>
              </a:rPr>
              <a:t>với</a:t>
            </a:r>
            <a:r>
              <a:rPr lang="vi-VN" sz="3200" b="1" dirty="0" smtClean="0">
                <a:solidFill>
                  <a:srgbClr val="333333"/>
                </a:solidFill>
                <a:cs typeface="Times New Roman" panose="02020603050405020304" pitchFamily="18" charset="0"/>
              </a:rPr>
              <a:t> </a:t>
            </a:r>
            <a:r>
              <a:rPr lang="en-US" sz="3200" b="1" dirty="0" err="1" smtClean="0">
                <a:solidFill>
                  <a:srgbClr val="333333"/>
                </a:solidFill>
                <a:cs typeface="Times New Roman" panose="02020603050405020304" pitchFamily="18" charset="0"/>
              </a:rPr>
              <a:t>nền</a:t>
            </a:r>
            <a:r>
              <a:rPr lang="en-US" sz="3200" b="1" dirty="0" smtClean="0">
                <a:solidFill>
                  <a:srgbClr val="333333"/>
                </a:solidFill>
                <a:cs typeface="Times New Roman" panose="02020603050405020304" pitchFamily="18" charset="0"/>
              </a:rPr>
              <a:t> </a:t>
            </a:r>
            <a:r>
              <a:rPr lang="vi-VN" sz="3200" b="1" dirty="0" smtClean="0">
                <a:solidFill>
                  <a:srgbClr val="333333"/>
                </a:solidFill>
                <a:cs typeface="Times New Roman" panose="02020603050405020304" pitchFamily="18" charset="0"/>
              </a:rPr>
              <a:t>văn </a:t>
            </a:r>
            <a:r>
              <a:rPr lang="vi-VN" sz="3200" b="1" dirty="0">
                <a:solidFill>
                  <a:srgbClr val="333333"/>
                </a:solidFill>
                <a:cs typeface="Times New Roman" panose="02020603050405020304" pitchFamily="18" charset="0"/>
              </a:rPr>
              <a:t>hoá hiện tại.</a:t>
            </a:r>
            <a:endParaRPr lang="en-US" sz="3200" b="1" dirty="0">
              <a:cs typeface="Times New Roman" panose="02020603050405020304" pitchFamily="18" charset="0"/>
            </a:endParaRPr>
          </a:p>
        </p:txBody>
      </p:sp>
      <p:pic>
        <p:nvPicPr>
          <p:cNvPr id="4" name="Picture 3">
            <a:extLst>
              <a:ext uri="{FF2B5EF4-FFF2-40B4-BE49-F238E27FC236}">
                <a16:creationId xmlns:a16="http://schemas.microsoft.com/office/drawing/2014/main" xmlns="" id="{2F12C5D3-BE3D-4151-9FF5-EE4BA0348AE5}"/>
              </a:ext>
            </a:extLst>
          </p:cNvPr>
          <p:cNvPicPr>
            <a:picLocks noChangeAspect="1"/>
          </p:cNvPicPr>
          <p:nvPr/>
        </p:nvPicPr>
        <p:blipFill>
          <a:blip r:embed="rId3"/>
          <a:stretch>
            <a:fillRect/>
          </a:stretch>
        </p:blipFill>
        <p:spPr>
          <a:xfrm>
            <a:off x="3647661" y="2723141"/>
            <a:ext cx="4711857" cy="3598147"/>
          </a:xfrm>
          <a:prstGeom prst="rect">
            <a:avLst/>
          </a:prstGeom>
        </p:spPr>
      </p:pic>
    </p:spTree>
    <p:extLst>
      <p:ext uri="{BB962C8B-B14F-4D97-AF65-F5344CB8AC3E}">
        <p14:creationId xmlns:p14="http://schemas.microsoft.com/office/powerpoint/2010/main" val="12797431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6FF9B456-C576-4D91-9D7D-FFA867091D4F}"/>
              </a:ext>
            </a:extLst>
          </p:cNvPr>
          <p:cNvSpPr/>
          <p:nvPr/>
        </p:nvSpPr>
        <p:spPr>
          <a:xfrm>
            <a:off x="1" y="655916"/>
            <a:ext cx="9144000" cy="2585323"/>
          </a:xfrm>
          <a:prstGeom prst="rect">
            <a:avLst/>
          </a:prstGeom>
        </p:spPr>
        <p:txBody>
          <a:bodyPr wrap="square">
            <a:spAutoFit/>
          </a:bodyPr>
          <a:lstStyle/>
          <a:p>
            <a:pPr algn="just"/>
            <a:r>
              <a:rPr lang="en-US" sz="3600" b="1" dirty="0" err="1" smtClean="0">
                <a:solidFill>
                  <a:srgbClr val="333333"/>
                </a:solidFill>
                <a:cs typeface="Times New Roman" panose="02020603050405020304" pitchFamily="18" charset="0"/>
              </a:rPr>
              <a:t>Bước</a:t>
            </a:r>
            <a:r>
              <a:rPr lang="en-US" sz="3600" b="1" dirty="0" smtClean="0">
                <a:solidFill>
                  <a:srgbClr val="333333"/>
                </a:solidFill>
                <a:cs typeface="Times New Roman" panose="02020603050405020304" pitchFamily="18" charset="0"/>
              </a:rPr>
              <a:t> 3:</a:t>
            </a:r>
            <a:r>
              <a:rPr lang="en-US" sz="3600" dirty="0">
                <a:solidFill>
                  <a:srgbClr val="333333"/>
                </a:solidFill>
                <a:cs typeface="Times New Roman" panose="02020603050405020304" pitchFamily="18" charset="0"/>
              </a:rPr>
              <a:t>  </a:t>
            </a:r>
            <a:r>
              <a:rPr lang="vi-VN" sz="3600" dirty="0">
                <a:solidFill>
                  <a:srgbClr val="333333"/>
                </a:solidFill>
                <a:cs typeface="Times New Roman" panose="02020603050405020304" pitchFamily="18" charset="0"/>
              </a:rPr>
              <a:t>Xác định và phân tích </a:t>
            </a:r>
            <a:r>
              <a:rPr lang="en-US" sz="3600" dirty="0" smtClean="0">
                <a:solidFill>
                  <a:srgbClr val="333333"/>
                </a:solidFill>
                <a:cs typeface="Times New Roman" panose="02020603050405020304" pitchFamily="18" charset="0"/>
              </a:rPr>
              <a:t>“</a:t>
            </a:r>
            <a:r>
              <a:rPr lang="vi-VN" sz="3600" dirty="0" smtClean="0">
                <a:solidFill>
                  <a:srgbClr val="333333"/>
                </a:solidFill>
                <a:cs typeface="Times New Roman" panose="02020603050405020304" pitchFamily="18" charset="0"/>
              </a:rPr>
              <a:t>khoảng cách</a:t>
            </a:r>
            <a:r>
              <a:rPr lang="en-US" sz="3600" dirty="0" smtClean="0">
                <a:solidFill>
                  <a:srgbClr val="333333"/>
                </a:solidFill>
                <a:cs typeface="Times New Roman" panose="02020603050405020304" pitchFamily="18" charset="0"/>
              </a:rPr>
              <a:t>” </a:t>
            </a:r>
            <a:r>
              <a:rPr lang="vi-VN" sz="3600" dirty="0" smtClean="0">
                <a:solidFill>
                  <a:srgbClr val="333333"/>
                </a:solidFill>
                <a:cs typeface="Times New Roman" panose="02020603050405020304" pitchFamily="18" charset="0"/>
              </a:rPr>
              <a:t>giữa </a:t>
            </a:r>
            <a:r>
              <a:rPr lang="vi-VN" sz="3600" dirty="0">
                <a:solidFill>
                  <a:srgbClr val="333333"/>
                </a:solidFill>
                <a:cs typeface="Times New Roman" panose="02020603050405020304" pitchFamily="18" charset="0"/>
              </a:rPr>
              <a:t>văn hoá mong muốn và </a:t>
            </a:r>
            <a:r>
              <a:rPr lang="en-US" sz="3600" dirty="0" err="1" smtClean="0">
                <a:solidFill>
                  <a:srgbClr val="333333"/>
                </a:solidFill>
                <a:cs typeface="Times New Roman" panose="02020603050405020304" pitchFamily="18" charset="0"/>
              </a:rPr>
              <a:t>văn</a:t>
            </a:r>
            <a:r>
              <a:rPr lang="en-US" sz="3600" dirty="0" smtClean="0">
                <a:solidFill>
                  <a:srgbClr val="333333"/>
                </a:solidFill>
                <a:cs typeface="Times New Roman" panose="02020603050405020304" pitchFamily="18" charset="0"/>
              </a:rPr>
              <a:t> </a:t>
            </a:r>
            <a:r>
              <a:rPr lang="en-US" sz="3600" dirty="0" err="1" smtClean="0">
                <a:solidFill>
                  <a:srgbClr val="333333"/>
                </a:solidFill>
                <a:cs typeface="Times New Roman" panose="02020603050405020304" pitchFamily="18" charset="0"/>
              </a:rPr>
              <a:t>hóa</a:t>
            </a:r>
            <a:r>
              <a:rPr lang="en-US" sz="3600" dirty="0" smtClean="0">
                <a:solidFill>
                  <a:srgbClr val="333333"/>
                </a:solidFill>
                <a:cs typeface="Times New Roman" panose="02020603050405020304" pitchFamily="18" charset="0"/>
              </a:rPr>
              <a:t> </a:t>
            </a:r>
            <a:r>
              <a:rPr lang="vi-VN" sz="3600" dirty="0" smtClean="0">
                <a:solidFill>
                  <a:srgbClr val="333333"/>
                </a:solidFill>
                <a:cs typeface="Times New Roman" panose="02020603050405020304" pitchFamily="18" charset="0"/>
              </a:rPr>
              <a:t>hiện tại</a:t>
            </a:r>
            <a:r>
              <a:rPr lang="en-US" sz="3600" dirty="0" smtClean="0">
                <a:solidFill>
                  <a:srgbClr val="333333"/>
                </a:solidFill>
                <a:cs typeface="Times New Roman" panose="02020603050405020304" pitchFamily="18" charset="0"/>
              </a:rPr>
              <a:t> </a:t>
            </a:r>
            <a:r>
              <a:rPr lang="en-US" sz="3600" dirty="0" err="1" smtClean="0">
                <a:solidFill>
                  <a:srgbClr val="333333"/>
                </a:solidFill>
                <a:cs typeface="Times New Roman" panose="02020603050405020304" pitchFamily="18" charset="0"/>
              </a:rPr>
              <a:t>của</a:t>
            </a:r>
            <a:r>
              <a:rPr lang="en-US" sz="3600" dirty="0" smtClean="0">
                <a:solidFill>
                  <a:srgbClr val="333333"/>
                </a:solidFill>
                <a:cs typeface="Times New Roman" panose="02020603050405020304" pitchFamily="18" charset="0"/>
              </a:rPr>
              <a:t> </a:t>
            </a:r>
            <a:r>
              <a:rPr lang="en-US" sz="3600" dirty="0" err="1" smtClean="0">
                <a:solidFill>
                  <a:srgbClr val="333333"/>
                </a:solidFill>
                <a:cs typeface="Times New Roman" panose="02020603050405020304" pitchFamily="18" charset="0"/>
              </a:rPr>
              <a:t>tổ</a:t>
            </a:r>
            <a:r>
              <a:rPr lang="en-US" sz="3600" dirty="0" smtClean="0">
                <a:solidFill>
                  <a:srgbClr val="333333"/>
                </a:solidFill>
                <a:cs typeface="Times New Roman" panose="02020603050405020304" pitchFamily="18" charset="0"/>
              </a:rPr>
              <a:t> </a:t>
            </a:r>
            <a:r>
              <a:rPr lang="en-US" sz="3600" dirty="0" err="1" smtClean="0">
                <a:solidFill>
                  <a:srgbClr val="333333"/>
                </a:solidFill>
                <a:cs typeface="Times New Roman" panose="02020603050405020304" pitchFamily="18" charset="0"/>
              </a:rPr>
              <a:t>chức</a:t>
            </a:r>
            <a:r>
              <a:rPr lang="en-US" sz="3600" dirty="0" smtClean="0">
                <a:solidFill>
                  <a:srgbClr val="333333"/>
                </a:solidFill>
                <a:cs typeface="Times New Roman" panose="02020603050405020304" pitchFamily="18" charset="0"/>
              </a:rPr>
              <a:t> </a:t>
            </a:r>
            <a:endParaRPr lang="en-US" sz="3600" dirty="0">
              <a:solidFill>
                <a:srgbClr val="333333"/>
              </a:solidFill>
              <a:cs typeface="Times New Roman" panose="02020603050405020304" pitchFamily="18" charset="0"/>
            </a:endParaRPr>
          </a:p>
          <a:p>
            <a:pPr algn="just"/>
            <a:endParaRPr lang="en-US" sz="3600" dirty="0">
              <a:solidFill>
                <a:srgbClr val="333333"/>
              </a:solidFill>
              <a:cs typeface="Times New Roman" panose="02020603050405020304" pitchFamily="18" charset="0"/>
            </a:endParaRPr>
          </a:p>
          <a:p>
            <a:pPr algn="just">
              <a:spcBef>
                <a:spcPts val="0"/>
              </a:spcBef>
              <a:spcAft>
                <a:spcPts val="0"/>
              </a:spcAft>
            </a:pPr>
            <a:r>
              <a:rPr lang="en-US" dirty="0">
                <a:solidFill>
                  <a:srgbClr val="333333"/>
                </a:solidFill>
                <a:cs typeface="Times New Roman" panose="02020603050405020304" pitchFamily="18" charset="0"/>
              </a:rPr>
              <a:t> </a:t>
            </a:r>
          </a:p>
        </p:txBody>
      </p:sp>
      <p:pic>
        <p:nvPicPr>
          <p:cNvPr id="4" name="Picture 3">
            <a:extLst>
              <a:ext uri="{FF2B5EF4-FFF2-40B4-BE49-F238E27FC236}">
                <a16:creationId xmlns:a16="http://schemas.microsoft.com/office/drawing/2014/main" xmlns="" id="{12751519-B25F-47B2-A144-03F888CFB58B}"/>
              </a:ext>
            </a:extLst>
          </p:cNvPr>
          <p:cNvPicPr>
            <a:picLocks noChangeAspect="1"/>
          </p:cNvPicPr>
          <p:nvPr/>
        </p:nvPicPr>
        <p:blipFill>
          <a:blip r:embed="rId3"/>
          <a:stretch>
            <a:fillRect/>
          </a:stretch>
        </p:blipFill>
        <p:spPr>
          <a:xfrm>
            <a:off x="2174186" y="2478160"/>
            <a:ext cx="5518702" cy="4414961"/>
          </a:xfrm>
          <a:prstGeom prst="rect">
            <a:avLst/>
          </a:prstGeom>
        </p:spPr>
      </p:pic>
    </p:spTree>
    <p:extLst>
      <p:ext uri="{BB962C8B-B14F-4D97-AF65-F5344CB8AC3E}">
        <p14:creationId xmlns:p14="http://schemas.microsoft.com/office/powerpoint/2010/main" val="11377889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87AC635E-0AA6-49D3-94BF-99E512995A36}"/>
              </a:ext>
            </a:extLst>
          </p:cNvPr>
          <p:cNvSpPr/>
          <p:nvPr/>
        </p:nvSpPr>
        <p:spPr>
          <a:xfrm>
            <a:off x="1" y="765083"/>
            <a:ext cx="9109722" cy="3323987"/>
          </a:xfrm>
          <a:prstGeom prst="rect">
            <a:avLst/>
          </a:prstGeom>
        </p:spPr>
        <p:txBody>
          <a:bodyPr wrap="square">
            <a:spAutoFit/>
          </a:bodyPr>
          <a:lstStyle/>
          <a:p>
            <a:pPr algn="just"/>
            <a:r>
              <a:rPr lang="en-US" sz="3000" b="1" dirty="0" err="1" smtClean="0">
                <a:solidFill>
                  <a:srgbClr val="333333"/>
                </a:solidFill>
                <a:cs typeface="Times New Roman" panose="02020603050405020304" pitchFamily="18" charset="0"/>
              </a:rPr>
              <a:t>Bước</a:t>
            </a:r>
            <a:r>
              <a:rPr lang="en-US" sz="3000" b="1" dirty="0" smtClean="0">
                <a:solidFill>
                  <a:srgbClr val="333333"/>
                </a:solidFill>
                <a:cs typeface="Times New Roman" panose="02020603050405020304" pitchFamily="18" charset="0"/>
              </a:rPr>
              <a:t> 4:</a:t>
            </a:r>
            <a:r>
              <a:rPr lang="en-US" sz="3000" b="1" dirty="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Xây</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dựng</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một</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kế</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hoạch</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quản</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lý</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văn</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hóa</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với</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các</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đích</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đến</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và</a:t>
            </a:r>
            <a:r>
              <a:rPr lang="en-US" sz="3000" dirty="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mục</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tiêu</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để</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mà</a:t>
            </a:r>
            <a:r>
              <a:rPr lang="en-US" sz="3000" dirty="0" smtClean="0">
                <a:solidFill>
                  <a:srgbClr val="333333"/>
                </a:solidFill>
                <a:cs typeface="Times New Roman" panose="02020603050405020304" pitchFamily="18" charset="0"/>
              </a:rPr>
              <a:t> </a:t>
            </a:r>
            <a:endParaRPr lang="en-US" sz="3000" dirty="0">
              <a:solidFill>
                <a:srgbClr val="333333"/>
              </a:solidFill>
              <a:cs typeface="Times New Roman" panose="02020603050405020304" pitchFamily="18" charset="0"/>
            </a:endParaRPr>
          </a:p>
          <a:p>
            <a:pPr algn="just"/>
            <a:endParaRPr lang="en-US" sz="3000" dirty="0">
              <a:solidFill>
                <a:srgbClr val="333333"/>
              </a:solidFill>
              <a:cs typeface="Times New Roman" panose="02020603050405020304" pitchFamily="18" charset="0"/>
            </a:endParaRPr>
          </a:p>
          <a:p>
            <a:pPr marL="342900" indent="-342900" algn="just">
              <a:buAutoNum type="arabicParenR"/>
            </a:pP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thu</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hẹp</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các</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khoảng</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cách</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đã</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được</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xác</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định</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trong</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bước</a:t>
            </a:r>
            <a:r>
              <a:rPr lang="en-US" sz="3000" dirty="0" smtClean="0">
                <a:solidFill>
                  <a:srgbClr val="333333"/>
                </a:solidFill>
                <a:cs typeface="Times New Roman" panose="02020603050405020304" pitchFamily="18" charset="0"/>
              </a:rPr>
              <a:t> </a:t>
            </a:r>
            <a:r>
              <a:rPr lang="en-US" sz="3000" dirty="0" smtClean="0">
                <a:solidFill>
                  <a:srgbClr val="333333"/>
                </a:solidFill>
                <a:cs typeface="Times New Roman" panose="02020603050405020304" pitchFamily="18" charset="0"/>
              </a:rPr>
              <a:t>3; </a:t>
            </a:r>
            <a:r>
              <a:rPr lang="en-US" sz="3000" dirty="0" err="1" smtClean="0">
                <a:solidFill>
                  <a:srgbClr val="333333"/>
                </a:solidFill>
                <a:cs typeface="Times New Roman" panose="02020603050405020304" pitchFamily="18" charset="0"/>
              </a:rPr>
              <a:t>và</a:t>
            </a:r>
            <a:endParaRPr lang="en-US" sz="3000" dirty="0">
              <a:solidFill>
                <a:srgbClr val="333333"/>
              </a:solidFill>
              <a:cs typeface="Times New Roman" panose="02020603050405020304" pitchFamily="18" charset="0"/>
            </a:endParaRPr>
          </a:p>
          <a:p>
            <a:pPr algn="just"/>
            <a:r>
              <a:rPr lang="en-US" sz="3000" dirty="0">
                <a:solidFill>
                  <a:srgbClr val="333333"/>
                </a:solidFill>
                <a:cs typeface="Times New Roman" panose="02020603050405020304" pitchFamily="18" charset="0"/>
              </a:rPr>
              <a:t> </a:t>
            </a:r>
          </a:p>
          <a:p>
            <a:pPr algn="just"/>
            <a:r>
              <a:rPr lang="en-US" sz="3000" dirty="0">
                <a:solidFill>
                  <a:srgbClr val="333333"/>
                </a:solidFill>
                <a:cs typeface="Times New Roman" panose="02020603050405020304" pitchFamily="18" charset="0"/>
              </a:rPr>
              <a:t>2) </a:t>
            </a:r>
            <a:r>
              <a:rPr lang="en-US" sz="3000" dirty="0" err="1">
                <a:solidFill>
                  <a:srgbClr val="333333"/>
                </a:solidFill>
                <a:cs typeface="Times New Roman" panose="02020603050405020304" pitchFamily="18" charset="0"/>
              </a:rPr>
              <a:t>x</a:t>
            </a:r>
            <a:r>
              <a:rPr lang="en-US" sz="3000" dirty="0" err="1" smtClean="0">
                <a:solidFill>
                  <a:srgbClr val="333333"/>
                </a:solidFill>
                <a:cs typeface="Times New Roman" panose="02020603050405020304" pitchFamily="18" charset="0"/>
              </a:rPr>
              <a:t>ây</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dựng</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lên</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nền</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văn</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hóa</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thế</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mạnh</a:t>
            </a:r>
            <a:r>
              <a:rPr lang="en-US" sz="3000" dirty="0" smtClean="0">
                <a:solidFill>
                  <a:srgbClr val="333333"/>
                </a:solidFill>
                <a:cs typeface="Times New Roman" panose="02020603050405020304" pitchFamily="18" charset="0"/>
              </a:rPr>
              <a:t>”.  </a:t>
            </a:r>
            <a:endParaRPr lang="en-US" sz="3000" dirty="0">
              <a:cs typeface="Times New Roman" panose="02020603050405020304" pitchFamily="18" charset="0"/>
            </a:endParaRPr>
          </a:p>
        </p:txBody>
      </p:sp>
      <p:pic>
        <p:nvPicPr>
          <p:cNvPr id="4" name="Picture 3">
            <a:extLst>
              <a:ext uri="{FF2B5EF4-FFF2-40B4-BE49-F238E27FC236}">
                <a16:creationId xmlns:a16="http://schemas.microsoft.com/office/drawing/2014/main" xmlns="" id="{1A9FB12C-7B8B-4784-A234-081760B7CC7A}"/>
              </a:ext>
            </a:extLst>
          </p:cNvPr>
          <p:cNvPicPr>
            <a:picLocks noChangeAspect="1"/>
          </p:cNvPicPr>
          <p:nvPr/>
        </p:nvPicPr>
        <p:blipFill>
          <a:blip r:embed="rId3"/>
          <a:stretch>
            <a:fillRect/>
          </a:stretch>
        </p:blipFill>
        <p:spPr>
          <a:xfrm>
            <a:off x="6734443" y="3984947"/>
            <a:ext cx="2375279" cy="2415868"/>
          </a:xfrm>
          <a:prstGeom prst="rect">
            <a:avLst/>
          </a:prstGeom>
        </p:spPr>
      </p:pic>
    </p:spTree>
    <p:extLst>
      <p:ext uri="{BB962C8B-B14F-4D97-AF65-F5344CB8AC3E}">
        <p14:creationId xmlns:p14="http://schemas.microsoft.com/office/powerpoint/2010/main" val="16452871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2E3060D-DD48-4768-A069-2B1DD4C1B1C5}"/>
              </a:ext>
            </a:extLst>
          </p:cNvPr>
          <p:cNvSpPr/>
          <p:nvPr/>
        </p:nvSpPr>
        <p:spPr>
          <a:xfrm>
            <a:off x="212837" y="661537"/>
            <a:ext cx="8757742" cy="2554545"/>
          </a:xfrm>
          <a:prstGeom prst="rect">
            <a:avLst/>
          </a:prstGeom>
        </p:spPr>
        <p:txBody>
          <a:bodyPr wrap="square">
            <a:spAutoFit/>
          </a:bodyPr>
          <a:lstStyle/>
          <a:p>
            <a:pPr algn="just">
              <a:spcBef>
                <a:spcPts val="0"/>
              </a:spcBef>
              <a:spcAft>
                <a:spcPts val="0"/>
              </a:spcAft>
            </a:pPr>
            <a:r>
              <a:rPr lang="en-US" sz="3200" b="1" dirty="0" err="1" smtClean="0">
                <a:solidFill>
                  <a:srgbClr val="333333"/>
                </a:solidFill>
                <a:cs typeface="Times New Roman" panose="02020603050405020304" pitchFamily="18" charset="0"/>
              </a:rPr>
              <a:t>Bước</a:t>
            </a:r>
            <a:r>
              <a:rPr lang="en-US" sz="3200" b="1" dirty="0" smtClean="0">
                <a:solidFill>
                  <a:srgbClr val="333333"/>
                </a:solidFill>
                <a:cs typeface="Times New Roman" panose="02020603050405020304" pitchFamily="18" charset="0"/>
              </a:rPr>
              <a:t> 5:</a:t>
            </a:r>
            <a:r>
              <a:rPr lang="en-US" sz="3200" dirty="0">
                <a:solidFill>
                  <a:srgbClr val="333333"/>
                </a:solidFill>
                <a:cs typeface="Times New Roman" panose="02020603050405020304" pitchFamily="18" charset="0"/>
              </a:rPr>
              <a:t> </a:t>
            </a:r>
            <a:r>
              <a:rPr lang="vi-VN" sz="3200" dirty="0" smtClean="0">
                <a:solidFill>
                  <a:srgbClr val="333333"/>
                </a:solidFill>
                <a:cs typeface="Times New Roman" panose="02020603050405020304" pitchFamily="18" charset="0"/>
              </a:rPr>
              <a:t>Truyền </a:t>
            </a:r>
            <a:r>
              <a:rPr lang="vi-VN" sz="3200" dirty="0">
                <a:solidFill>
                  <a:srgbClr val="333333"/>
                </a:solidFill>
                <a:cs typeface="Times New Roman" panose="02020603050405020304" pitchFamily="18" charset="0"/>
              </a:rPr>
              <a:t>đạt kế hoạch </a:t>
            </a:r>
            <a:r>
              <a:rPr lang="en-US" sz="3200" dirty="0" smtClean="0">
                <a:solidFill>
                  <a:srgbClr val="333333"/>
                </a:solidFill>
                <a:cs typeface="Times New Roman" panose="02020603050405020304" pitchFamily="18" charset="0"/>
              </a:rPr>
              <a:t>q</a:t>
            </a:r>
            <a:r>
              <a:rPr lang="vi-VN" sz="3200" dirty="0" smtClean="0">
                <a:solidFill>
                  <a:srgbClr val="333333"/>
                </a:solidFill>
                <a:cs typeface="Times New Roman" panose="02020603050405020304" pitchFamily="18" charset="0"/>
              </a:rPr>
              <a:t>uản </a:t>
            </a:r>
            <a:r>
              <a:rPr lang="vi-VN" sz="3200" dirty="0">
                <a:solidFill>
                  <a:srgbClr val="333333"/>
                </a:solidFill>
                <a:cs typeface="Times New Roman" panose="02020603050405020304" pitchFamily="18" charset="0"/>
              </a:rPr>
              <a:t>lý </a:t>
            </a:r>
            <a:r>
              <a:rPr lang="en-US" sz="3200" dirty="0" smtClean="0">
                <a:solidFill>
                  <a:srgbClr val="333333"/>
                </a:solidFill>
                <a:cs typeface="Times New Roman" panose="02020603050405020304" pitchFamily="18" charset="0"/>
              </a:rPr>
              <a:t>v</a:t>
            </a:r>
            <a:r>
              <a:rPr lang="vi-VN" sz="3200" dirty="0" smtClean="0">
                <a:solidFill>
                  <a:srgbClr val="333333"/>
                </a:solidFill>
                <a:cs typeface="Times New Roman" panose="02020603050405020304" pitchFamily="18" charset="0"/>
              </a:rPr>
              <a:t>ăn </a:t>
            </a:r>
            <a:r>
              <a:rPr lang="vi-VN" sz="3200" dirty="0">
                <a:solidFill>
                  <a:srgbClr val="333333"/>
                </a:solidFill>
                <a:cs typeface="Times New Roman" panose="02020603050405020304" pitchFamily="18" charset="0"/>
              </a:rPr>
              <a:t>hoá trong toàn công ty. Điều này có thể bao gồm cả việc thiết lập và quản lý các nhà quản lý và, có lẽ, tất cả nhân viên đều có trách nhiệm với các mục tiêu quản lý văn hoá.</a:t>
            </a:r>
            <a:endParaRPr lang="en-US" sz="3200" dirty="0">
              <a:solidFill>
                <a:srgbClr val="333333"/>
              </a:solidFill>
              <a:cs typeface="Times New Roman" panose="02020603050405020304" pitchFamily="18" charset="0"/>
            </a:endParaRPr>
          </a:p>
        </p:txBody>
      </p:sp>
      <p:pic>
        <p:nvPicPr>
          <p:cNvPr id="9" name="Picture 8">
            <a:extLst>
              <a:ext uri="{FF2B5EF4-FFF2-40B4-BE49-F238E27FC236}">
                <a16:creationId xmlns:a16="http://schemas.microsoft.com/office/drawing/2014/main" xmlns="" id="{4F82E506-C70C-420D-BA9C-FA550B0C3E85}"/>
              </a:ext>
            </a:extLst>
          </p:cNvPr>
          <p:cNvPicPr>
            <a:picLocks noChangeAspect="1"/>
          </p:cNvPicPr>
          <p:nvPr/>
        </p:nvPicPr>
        <p:blipFill>
          <a:blip r:embed="rId3"/>
          <a:stretch>
            <a:fillRect/>
          </a:stretch>
        </p:blipFill>
        <p:spPr>
          <a:xfrm>
            <a:off x="228603" y="2953871"/>
            <a:ext cx="8259417" cy="4003599"/>
          </a:xfrm>
          <a:prstGeom prst="rect">
            <a:avLst/>
          </a:prstGeom>
        </p:spPr>
      </p:pic>
    </p:spTree>
    <p:extLst>
      <p:ext uri="{BB962C8B-B14F-4D97-AF65-F5344CB8AC3E}">
        <p14:creationId xmlns:p14="http://schemas.microsoft.com/office/powerpoint/2010/main" val="27316277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4BC3DF6A-867A-4A25-B98E-B24CCED002E6}"/>
              </a:ext>
            </a:extLst>
          </p:cNvPr>
          <p:cNvSpPr/>
          <p:nvPr/>
        </p:nvSpPr>
        <p:spPr>
          <a:xfrm>
            <a:off x="288235" y="604480"/>
            <a:ext cx="8583844" cy="3323987"/>
          </a:xfrm>
          <a:prstGeom prst="rect">
            <a:avLst/>
          </a:prstGeom>
        </p:spPr>
        <p:txBody>
          <a:bodyPr wrap="square">
            <a:spAutoFit/>
          </a:bodyPr>
          <a:lstStyle/>
          <a:p>
            <a:pPr algn="just">
              <a:spcBef>
                <a:spcPts val="0"/>
              </a:spcBef>
              <a:spcAft>
                <a:spcPts val="0"/>
              </a:spcAft>
            </a:pPr>
            <a:r>
              <a:rPr lang="en-US" sz="3000" b="1" dirty="0" err="1" smtClean="0">
                <a:solidFill>
                  <a:srgbClr val="333333"/>
                </a:solidFill>
                <a:cs typeface="Times New Roman" panose="02020603050405020304" pitchFamily="18" charset="0"/>
              </a:rPr>
              <a:t>Bước</a:t>
            </a:r>
            <a:r>
              <a:rPr lang="en-US" sz="3000" b="1" dirty="0" smtClean="0">
                <a:solidFill>
                  <a:srgbClr val="333333"/>
                </a:solidFill>
                <a:cs typeface="Times New Roman" panose="02020603050405020304" pitchFamily="18" charset="0"/>
              </a:rPr>
              <a:t> 6:</a:t>
            </a:r>
            <a:r>
              <a:rPr lang="en-US" sz="3000" dirty="0">
                <a:solidFill>
                  <a:srgbClr val="333333"/>
                </a:solidFill>
                <a:cs typeface="Times New Roman" panose="02020603050405020304" pitchFamily="18" charset="0"/>
              </a:rPr>
              <a:t> </a:t>
            </a:r>
            <a:r>
              <a:rPr lang="vi-VN" sz="3000" dirty="0">
                <a:solidFill>
                  <a:srgbClr val="333333"/>
                </a:solidFill>
                <a:cs typeface="Times New Roman" panose="02020603050405020304" pitchFamily="18" charset="0"/>
              </a:rPr>
              <a:t>Thường xuyên </a:t>
            </a:r>
            <a:r>
              <a:rPr lang="en-US" sz="3000" dirty="0">
                <a:solidFill>
                  <a:srgbClr val="333333"/>
                </a:solidFill>
                <a:cs typeface="Times New Roman" panose="02020603050405020304" pitchFamily="18" charset="0"/>
              </a:rPr>
              <a:t>đ</a:t>
            </a:r>
            <a:r>
              <a:rPr lang="vi-VN" sz="3000" dirty="0" smtClean="0">
                <a:solidFill>
                  <a:srgbClr val="333333"/>
                </a:solidFill>
                <a:cs typeface="Times New Roman" panose="02020603050405020304" pitchFamily="18" charset="0"/>
              </a:rPr>
              <a:t>ánh </a:t>
            </a:r>
            <a:r>
              <a:rPr lang="vi-VN" sz="3000" dirty="0">
                <a:solidFill>
                  <a:srgbClr val="333333"/>
                </a:solidFill>
                <a:cs typeface="Times New Roman" panose="02020603050405020304" pitchFamily="18" charset="0"/>
              </a:rPr>
              <a:t>giá </a:t>
            </a:r>
            <a:r>
              <a:rPr lang="en-US" sz="3000" dirty="0" smtClean="0">
                <a:solidFill>
                  <a:srgbClr val="333333"/>
                </a:solidFill>
                <a:cs typeface="Times New Roman" panose="02020603050405020304" pitchFamily="18" charset="0"/>
              </a:rPr>
              <a:t>t</a:t>
            </a:r>
            <a:r>
              <a:rPr lang="vi-VN" sz="3000" dirty="0" smtClean="0">
                <a:solidFill>
                  <a:srgbClr val="333333"/>
                </a:solidFill>
                <a:cs typeface="Times New Roman" panose="02020603050405020304" pitchFamily="18" charset="0"/>
              </a:rPr>
              <a:t>hực </a:t>
            </a:r>
            <a:r>
              <a:rPr lang="vi-VN" sz="3000" dirty="0">
                <a:solidFill>
                  <a:srgbClr val="333333"/>
                </a:solidFill>
                <a:cs typeface="Times New Roman" panose="02020603050405020304" pitchFamily="18" charset="0"/>
              </a:rPr>
              <a:t>hiện </a:t>
            </a:r>
            <a:r>
              <a:rPr lang="en-US" sz="3000" dirty="0" smtClean="0">
                <a:solidFill>
                  <a:srgbClr val="333333"/>
                </a:solidFill>
                <a:cs typeface="Times New Roman" panose="02020603050405020304" pitchFamily="18" charset="0"/>
              </a:rPr>
              <a:t> so </a:t>
            </a:r>
            <a:r>
              <a:rPr lang="en-US" sz="3000" dirty="0" err="1" smtClean="0">
                <a:solidFill>
                  <a:srgbClr val="333333"/>
                </a:solidFill>
                <a:cs typeface="Times New Roman" panose="02020603050405020304" pitchFamily="18" charset="0"/>
              </a:rPr>
              <a:t>với</a:t>
            </a:r>
            <a:r>
              <a:rPr lang="en-US" sz="3000" dirty="0" smtClean="0">
                <a:solidFill>
                  <a:srgbClr val="333333"/>
                </a:solidFill>
                <a:cs typeface="Times New Roman" panose="02020603050405020304" pitchFamily="18" charset="0"/>
              </a:rPr>
              <a:t> </a:t>
            </a:r>
            <a:r>
              <a:rPr lang="en-US" sz="3000" dirty="0" smtClean="0">
                <a:solidFill>
                  <a:srgbClr val="333333"/>
                </a:solidFill>
                <a:cs typeface="Times New Roman" panose="02020603050405020304" pitchFamily="18" charset="0"/>
              </a:rPr>
              <a:t>k</a:t>
            </a:r>
            <a:r>
              <a:rPr lang="vi-VN" sz="3000" dirty="0" smtClean="0">
                <a:solidFill>
                  <a:srgbClr val="333333"/>
                </a:solidFill>
                <a:cs typeface="Times New Roman" panose="02020603050405020304" pitchFamily="18" charset="0"/>
              </a:rPr>
              <a:t>ế </a:t>
            </a:r>
            <a:r>
              <a:rPr lang="vi-VN" sz="3000" dirty="0">
                <a:solidFill>
                  <a:srgbClr val="333333"/>
                </a:solidFill>
                <a:cs typeface="Times New Roman" panose="02020603050405020304" pitchFamily="18" charset="0"/>
              </a:rPr>
              <a:t>hoạch và </a:t>
            </a:r>
            <a:r>
              <a:rPr lang="en-US" sz="3000" dirty="0" smtClean="0">
                <a:solidFill>
                  <a:srgbClr val="333333"/>
                </a:solidFill>
                <a:cs typeface="Times New Roman" panose="02020603050405020304" pitchFamily="18" charset="0"/>
              </a:rPr>
              <a:t>c</a:t>
            </a:r>
            <a:r>
              <a:rPr lang="vi-VN" sz="3000" dirty="0" smtClean="0">
                <a:solidFill>
                  <a:srgbClr val="333333"/>
                </a:solidFill>
                <a:cs typeface="Times New Roman" panose="02020603050405020304" pitchFamily="18" charset="0"/>
              </a:rPr>
              <a:t>ập </a:t>
            </a:r>
            <a:r>
              <a:rPr lang="vi-VN" sz="3000" dirty="0">
                <a:solidFill>
                  <a:srgbClr val="333333"/>
                </a:solidFill>
                <a:cs typeface="Times New Roman" panose="02020603050405020304" pitchFamily="18" charset="0"/>
              </a:rPr>
              <a:t>nhật, khi cần thiết.</a:t>
            </a:r>
          </a:p>
          <a:p>
            <a:pPr algn="just">
              <a:spcBef>
                <a:spcPts val="0"/>
              </a:spcBef>
              <a:spcAft>
                <a:spcPts val="0"/>
              </a:spcAft>
            </a:pPr>
            <a:endParaRPr lang="vi-VN" sz="3000" dirty="0">
              <a:solidFill>
                <a:srgbClr val="333333"/>
              </a:solidFill>
              <a:cs typeface="Times New Roman" panose="02020603050405020304" pitchFamily="18" charset="0"/>
            </a:endParaRPr>
          </a:p>
          <a:p>
            <a:pPr algn="just">
              <a:spcBef>
                <a:spcPts val="0"/>
              </a:spcBef>
              <a:spcAft>
                <a:spcPts val="0"/>
              </a:spcAft>
            </a:pPr>
            <a:r>
              <a:rPr lang="vi-VN" sz="3000" dirty="0">
                <a:solidFill>
                  <a:srgbClr val="333333"/>
                </a:solidFill>
                <a:cs typeface="Times New Roman" panose="02020603050405020304" pitchFamily="18" charset="0"/>
              </a:rPr>
              <a:t>Nói tóm lại, cần phải xem xét lại tiến độ so với kế hoạch này - như </a:t>
            </a:r>
            <a:r>
              <a:rPr lang="en-US" sz="3000" dirty="0" smtClean="0">
                <a:solidFill>
                  <a:srgbClr val="333333"/>
                </a:solidFill>
                <a:cs typeface="Times New Roman" panose="02020603050405020304" pitchFamily="18" charset="0"/>
              </a:rPr>
              <a:t>k</a:t>
            </a:r>
            <a:r>
              <a:rPr lang="vi-VN" sz="3000" dirty="0" smtClean="0">
                <a:solidFill>
                  <a:srgbClr val="333333"/>
                </a:solidFill>
                <a:cs typeface="Times New Roman" panose="02020603050405020304" pitchFamily="18" charset="0"/>
              </a:rPr>
              <a:t>ế </a:t>
            </a:r>
            <a:r>
              <a:rPr lang="vi-VN" sz="3000" dirty="0">
                <a:solidFill>
                  <a:srgbClr val="333333"/>
                </a:solidFill>
                <a:cs typeface="Times New Roman" panose="02020603050405020304" pitchFamily="18" charset="0"/>
              </a:rPr>
              <a:t>hoạch </a:t>
            </a:r>
            <a:r>
              <a:rPr lang="en-US" sz="3000" dirty="0" smtClean="0">
                <a:solidFill>
                  <a:srgbClr val="333333"/>
                </a:solidFill>
                <a:cs typeface="Times New Roman" panose="02020603050405020304" pitchFamily="18" charset="0"/>
              </a:rPr>
              <a:t>c</a:t>
            </a:r>
            <a:r>
              <a:rPr lang="vi-VN" sz="3000" dirty="0" smtClean="0">
                <a:solidFill>
                  <a:srgbClr val="333333"/>
                </a:solidFill>
                <a:cs typeface="Times New Roman" panose="02020603050405020304" pitchFamily="18" charset="0"/>
              </a:rPr>
              <a:t>hiến </a:t>
            </a:r>
            <a:r>
              <a:rPr lang="vi-VN" sz="3000" dirty="0">
                <a:solidFill>
                  <a:srgbClr val="333333"/>
                </a:solidFill>
                <a:cs typeface="Times New Roman" panose="02020603050405020304" pitchFamily="18" charset="0"/>
              </a:rPr>
              <a:t>lược của công ty - và kế hoạch này cần được cập nhật chính </a:t>
            </a:r>
            <a:r>
              <a:rPr lang="vi-VN" sz="3000" dirty="0" smtClean="0">
                <a:solidFill>
                  <a:srgbClr val="333333"/>
                </a:solidFill>
                <a:cs typeface="Times New Roman" panose="02020603050405020304" pitchFamily="18" charset="0"/>
              </a:rPr>
              <a:t>thức</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một</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quý</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một</a:t>
            </a:r>
            <a:r>
              <a:rPr lang="en-US" sz="3000" dirty="0" smtClean="0">
                <a:solidFill>
                  <a:srgbClr val="333333"/>
                </a:solidFill>
                <a:cs typeface="Times New Roman" panose="02020603050405020304" pitchFamily="18" charset="0"/>
              </a:rPr>
              <a:t> </a:t>
            </a:r>
            <a:r>
              <a:rPr lang="en-US" sz="3000" dirty="0" err="1" smtClean="0">
                <a:solidFill>
                  <a:srgbClr val="333333"/>
                </a:solidFill>
                <a:cs typeface="Times New Roman" panose="02020603050405020304" pitchFamily="18" charset="0"/>
              </a:rPr>
              <a:t>lần</a:t>
            </a:r>
            <a:r>
              <a:rPr lang="en-US" sz="3000" dirty="0">
                <a:solidFill>
                  <a:srgbClr val="333333"/>
                </a:solidFill>
                <a:cs typeface="Times New Roman" panose="02020603050405020304" pitchFamily="18" charset="0"/>
              </a:rPr>
              <a:t>.</a:t>
            </a:r>
          </a:p>
        </p:txBody>
      </p:sp>
      <p:pic>
        <p:nvPicPr>
          <p:cNvPr id="4" name="Picture 3">
            <a:extLst>
              <a:ext uri="{FF2B5EF4-FFF2-40B4-BE49-F238E27FC236}">
                <a16:creationId xmlns:a16="http://schemas.microsoft.com/office/drawing/2014/main" xmlns="" id="{14A89C1B-4C9D-4E5D-B37A-35AD1ECA4AF1}"/>
              </a:ext>
            </a:extLst>
          </p:cNvPr>
          <p:cNvPicPr>
            <a:picLocks noChangeAspect="1"/>
          </p:cNvPicPr>
          <p:nvPr/>
        </p:nvPicPr>
        <p:blipFill>
          <a:blip r:embed="rId3"/>
          <a:stretch>
            <a:fillRect/>
          </a:stretch>
        </p:blipFill>
        <p:spPr>
          <a:xfrm>
            <a:off x="288235" y="3356438"/>
            <a:ext cx="8583844" cy="3470031"/>
          </a:xfrm>
          <a:prstGeom prst="rect">
            <a:avLst/>
          </a:prstGeom>
        </p:spPr>
      </p:pic>
    </p:spTree>
    <p:extLst>
      <p:ext uri="{BB962C8B-B14F-4D97-AF65-F5344CB8AC3E}">
        <p14:creationId xmlns:p14="http://schemas.microsoft.com/office/powerpoint/2010/main" val="10892407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F5B9F1DC-BDFB-4AA7-A3DA-D5BED297775C}"/>
              </a:ext>
            </a:extLst>
          </p:cNvPr>
          <p:cNvPicPr>
            <a:picLocks noChangeAspect="1"/>
          </p:cNvPicPr>
          <p:nvPr/>
        </p:nvPicPr>
        <p:blipFill>
          <a:blip r:embed="rId3"/>
          <a:stretch>
            <a:fillRect/>
          </a:stretch>
        </p:blipFill>
        <p:spPr>
          <a:xfrm>
            <a:off x="308113" y="1497497"/>
            <a:ext cx="7735750" cy="3763617"/>
          </a:xfrm>
          <a:prstGeom prst="rect">
            <a:avLst/>
          </a:prstGeom>
        </p:spPr>
      </p:pic>
    </p:spTree>
    <p:extLst>
      <p:ext uri="{BB962C8B-B14F-4D97-AF65-F5344CB8AC3E}">
        <p14:creationId xmlns:p14="http://schemas.microsoft.com/office/powerpoint/2010/main" val="14898192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EA7E64E2-6264-45F8-898C-C8DF8DC4313D}"/>
              </a:ext>
            </a:extLst>
          </p:cNvPr>
          <p:cNvSpPr/>
          <p:nvPr/>
        </p:nvSpPr>
        <p:spPr>
          <a:xfrm>
            <a:off x="1143000" y="762003"/>
            <a:ext cx="6858000" cy="4031873"/>
          </a:xfrm>
          <a:prstGeom prst="rect">
            <a:avLst/>
          </a:prstGeom>
        </p:spPr>
        <p:txBody>
          <a:bodyPr wrap="square">
            <a:spAutoFit/>
          </a:bodyPr>
          <a:lstStyle/>
          <a:p>
            <a:pPr marL="457200" indent="-457200">
              <a:buFont typeface="Arial"/>
              <a:buChar char="•"/>
            </a:pPr>
            <a:endParaRPr lang="en-US" sz="3200" dirty="0">
              <a:ea typeface="Times New Roman" panose="02020603050405020304" pitchFamily="18" charset="0"/>
            </a:endParaRPr>
          </a:p>
          <a:p>
            <a:pPr marL="457200" indent="-457200">
              <a:buFont typeface="Arial"/>
              <a:buChar char="•"/>
            </a:pPr>
            <a:r>
              <a:rPr lang="en-US" sz="3200" dirty="0" err="1">
                <a:ea typeface="Times New Roman" panose="02020603050405020304" pitchFamily="18" charset="0"/>
                <a:cs typeface="Calibri"/>
              </a:rPr>
              <a:t>Mô</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hình</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kinh</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doanh</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đang</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thay</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đổi</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nhanh</a:t>
            </a:r>
            <a:r>
              <a:rPr lang="en-US" sz="3200" dirty="0">
                <a:ea typeface="Times New Roman" panose="02020603050405020304" pitchFamily="18" charset="0"/>
                <a:cs typeface="Calibri"/>
              </a:rPr>
              <a:t> </a:t>
            </a:r>
            <a:r>
              <a:rPr lang="en-US" sz="3200" dirty="0" err="1" smtClean="0">
                <a:ea typeface="Times New Roman" panose="02020603050405020304" pitchFamily="18" charset="0"/>
                <a:cs typeface="Calibri"/>
              </a:rPr>
              <a:t>chóng</a:t>
            </a:r>
            <a:endParaRPr lang="en-US" sz="3200" dirty="0" smtClean="0">
              <a:ea typeface="Times New Roman" panose="02020603050405020304" pitchFamily="18" charset="0"/>
              <a:cs typeface="Calibri"/>
            </a:endParaRPr>
          </a:p>
          <a:p>
            <a:pPr marL="457200" indent="-457200">
              <a:buFont typeface="Arial"/>
              <a:buChar char="•"/>
            </a:pPr>
            <a:endParaRPr lang="en-US" sz="3200" dirty="0" smtClean="0">
              <a:ea typeface="Times New Roman" panose="02020603050405020304" pitchFamily="18" charset="0"/>
              <a:cs typeface="Calibri"/>
            </a:endParaRPr>
          </a:p>
          <a:p>
            <a:pPr marL="457200" indent="-457200">
              <a:buFont typeface="Arial"/>
              <a:buChar char="•"/>
            </a:pPr>
            <a:r>
              <a:rPr lang="en-US" sz="3200" dirty="0" err="1" smtClean="0">
                <a:ea typeface="Times New Roman" panose="02020603050405020304" pitchFamily="18" charset="0"/>
                <a:cs typeface="Calibri"/>
              </a:rPr>
              <a:t>Suy</a:t>
            </a:r>
            <a:r>
              <a:rPr lang="en-US" sz="3200" dirty="0" smtClean="0">
                <a:ea typeface="Times New Roman" panose="02020603050405020304" pitchFamily="18" charset="0"/>
                <a:cs typeface="Calibri"/>
              </a:rPr>
              <a:t> </a:t>
            </a:r>
            <a:r>
              <a:rPr lang="en-US" sz="3200" dirty="0" err="1">
                <a:ea typeface="Times New Roman" panose="02020603050405020304" pitchFamily="18" charset="0"/>
                <a:cs typeface="Calibri"/>
              </a:rPr>
              <a:t>nghĩ</a:t>
            </a:r>
            <a:r>
              <a:rPr lang="en-US" sz="3200" dirty="0">
                <a:ea typeface="Times New Roman" panose="02020603050405020304" pitchFamily="18" charset="0"/>
                <a:cs typeface="Calibri"/>
              </a:rPr>
              <a:t> </a:t>
            </a:r>
            <a:r>
              <a:rPr lang="en-US" sz="3200" dirty="0" err="1" smtClean="0">
                <a:ea typeface="Times New Roman" panose="02020603050405020304" pitchFamily="18" charset="0"/>
                <a:cs typeface="Calibri"/>
              </a:rPr>
              <a:t>khác</a:t>
            </a:r>
            <a:r>
              <a:rPr lang="en-US" sz="3200" dirty="0" smtClean="0">
                <a:ea typeface="Times New Roman" panose="02020603050405020304" pitchFamily="18" charset="0"/>
                <a:cs typeface="Calibri"/>
              </a:rPr>
              <a:t> </a:t>
            </a:r>
            <a:r>
              <a:rPr lang="vi-VN" sz="3200" dirty="0" smtClean="0">
                <a:ea typeface="Times New Roman" panose="02020603050405020304" pitchFamily="18" charset="0"/>
                <a:cs typeface="Calibri"/>
              </a:rPr>
              <a:t>biệt </a:t>
            </a:r>
            <a:r>
              <a:rPr lang="en-US" sz="3200" dirty="0" smtClean="0">
                <a:ea typeface="Times New Roman" panose="02020603050405020304" pitchFamily="18" charset="0"/>
                <a:cs typeface="Calibri"/>
              </a:rPr>
              <a:t> </a:t>
            </a:r>
            <a:r>
              <a:rPr lang="en-US" sz="3200" dirty="0" err="1">
                <a:ea typeface="Times New Roman" panose="02020603050405020304" pitchFamily="18" charset="0"/>
                <a:cs typeface="Calibri"/>
              </a:rPr>
              <a:t>về</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những</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thách</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thức</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và</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giải</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pháp</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tiềm</a:t>
            </a:r>
            <a:r>
              <a:rPr lang="en-US" sz="3200" dirty="0">
                <a:ea typeface="Times New Roman" panose="02020603050405020304" pitchFamily="18" charset="0"/>
                <a:cs typeface="Calibri"/>
              </a:rPr>
              <a:t> </a:t>
            </a:r>
            <a:r>
              <a:rPr lang="en-US" sz="3200" dirty="0" err="1" smtClean="0">
                <a:ea typeface="Times New Roman" panose="02020603050405020304" pitchFamily="18" charset="0"/>
                <a:cs typeface="Calibri"/>
              </a:rPr>
              <a:t>ẩn</a:t>
            </a:r>
            <a:endParaRPr lang="en-US" sz="3200" dirty="0" smtClean="0">
              <a:ea typeface="Times New Roman" panose="02020603050405020304" pitchFamily="18" charset="0"/>
              <a:cs typeface="Calibri"/>
            </a:endParaRPr>
          </a:p>
          <a:p>
            <a:pPr marL="457200" indent="-457200">
              <a:buFont typeface="Arial"/>
              <a:buChar char="•"/>
            </a:pPr>
            <a:endParaRPr lang="en-US" sz="3200" dirty="0" smtClean="0">
              <a:ea typeface="Times New Roman" panose="02020603050405020304" pitchFamily="18" charset="0"/>
              <a:cs typeface="Calibri"/>
            </a:endParaRPr>
          </a:p>
          <a:p>
            <a:pPr marL="457200" indent="-457200">
              <a:buFont typeface="Arial"/>
              <a:buChar char="•"/>
            </a:pPr>
            <a:r>
              <a:rPr lang="en-US" sz="3200" dirty="0" err="1" smtClean="0">
                <a:ea typeface="Times New Roman" panose="02020603050405020304" pitchFamily="18" charset="0"/>
                <a:cs typeface="Calibri"/>
              </a:rPr>
              <a:t>Phong</a:t>
            </a:r>
            <a:r>
              <a:rPr lang="en-US" sz="3200" dirty="0" smtClean="0">
                <a:ea typeface="Times New Roman" panose="02020603050405020304" pitchFamily="18" charset="0"/>
                <a:cs typeface="Calibri"/>
              </a:rPr>
              <a:t> </a:t>
            </a:r>
            <a:r>
              <a:rPr lang="en-US" sz="3200" dirty="0" err="1">
                <a:ea typeface="Times New Roman" panose="02020603050405020304" pitchFamily="18" charset="0"/>
                <a:cs typeface="Calibri"/>
              </a:rPr>
              <a:t>cách</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lãnh</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đạo</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hợp</a:t>
            </a:r>
            <a:r>
              <a:rPr lang="en-US" sz="3200" dirty="0">
                <a:ea typeface="Times New Roman" panose="02020603050405020304" pitchFamily="18" charset="0"/>
                <a:cs typeface="Calibri"/>
              </a:rPr>
              <a:t> </a:t>
            </a:r>
            <a:r>
              <a:rPr lang="en-US" sz="3200" dirty="0" err="1">
                <a:ea typeface="Times New Roman" panose="02020603050405020304" pitchFamily="18" charset="0"/>
                <a:cs typeface="Calibri"/>
              </a:rPr>
              <a:t>tác</a:t>
            </a:r>
            <a:endParaRPr lang="en-US" dirty="0">
              <a:cs typeface="Calibri"/>
            </a:endParaRPr>
          </a:p>
        </p:txBody>
      </p:sp>
      <p:sp>
        <p:nvSpPr>
          <p:cNvPr id="4" name="TextBox 3"/>
          <p:cNvSpPr txBox="1"/>
          <p:nvPr/>
        </p:nvSpPr>
        <p:spPr>
          <a:xfrm>
            <a:off x="7850" y="149751"/>
            <a:ext cx="9188734" cy="769441"/>
          </a:xfrm>
          <a:prstGeom prst="rect">
            <a:avLst/>
          </a:prstGeom>
          <a:noFill/>
        </p:spPr>
        <p:txBody>
          <a:bodyPr wrap="none" rtlCol="0">
            <a:spAutoFit/>
          </a:bodyPr>
          <a:lstStyle/>
          <a:p>
            <a:r>
              <a:rPr lang="vi-VN" sz="4400" dirty="0" smtClean="0"/>
              <a:t>Ý nghĩa đối với </a:t>
            </a:r>
            <a:r>
              <a:rPr lang="en-US" sz="4400" dirty="0" smtClean="0"/>
              <a:t>G</a:t>
            </a:r>
            <a:r>
              <a:rPr lang="vi-VN" sz="4400" dirty="0" smtClean="0"/>
              <a:t>iám </a:t>
            </a:r>
            <a:r>
              <a:rPr lang="vi-VN" sz="4400" dirty="0" smtClean="0"/>
              <a:t>đốc điều hành</a:t>
            </a:r>
            <a:endParaRPr lang="en-US" sz="4400" dirty="0"/>
          </a:p>
        </p:txBody>
      </p:sp>
      <p:pic>
        <p:nvPicPr>
          <p:cNvPr id="5"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9243" y="5791297"/>
            <a:ext cx="1663017"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1155" y="5715097"/>
            <a:ext cx="14859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86700" y="5676996"/>
            <a:ext cx="584002"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94719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TextBox 3"/>
          <p:cNvSpPr txBox="1"/>
          <p:nvPr/>
        </p:nvSpPr>
        <p:spPr>
          <a:xfrm>
            <a:off x="1143002" y="104265"/>
            <a:ext cx="6400643" cy="619272"/>
          </a:xfrm>
          <a:prstGeom prst="rect">
            <a:avLst/>
          </a:prstGeom>
          <a:noFill/>
        </p:spPr>
        <p:txBody>
          <a:bodyPr wrap="square" rtlCol="0">
            <a:spAutoFit/>
          </a:bodyPr>
          <a:lstStyle/>
          <a:p>
            <a:pPr>
              <a:lnSpc>
                <a:spcPct val="107000"/>
              </a:lnSpc>
              <a:spcBef>
                <a:spcPts val="1200"/>
              </a:spcBef>
              <a:spcAft>
                <a:spcPts val="1200"/>
              </a:spcAft>
            </a:pPr>
            <a:r>
              <a:rPr lang="vi-VN" sz="3200" b="1" dirty="0" smtClean="0">
                <a:solidFill>
                  <a:srgbClr val="292929"/>
                </a:solidFill>
                <a:ea typeface="Times New Roman" panose="02020603050405020304" pitchFamily="18" charset="0"/>
                <a:cs typeface="Verdana"/>
              </a:rPr>
              <a:t>Đặc điểm cá nhân</a:t>
            </a:r>
            <a:endParaRPr lang="en-GB" sz="3200" b="1" dirty="0">
              <a:solidFill>
                <a:srgbClr val="292929"/>
              </a:solidFill>
              <a:ea typeface="Times New Roman" panose="02020603050405020304" pitchFamily="18" charset="0"/>
              <a:cs typeface="Verdana"/>
            </a:endParaRPr>
          </a:p>
        </p:txBody>
      </p:sp>
      <p:sp>
        <p:nvSpPr>
          <p:cNvPr id="5" name="TextBox 4"/>
          <p:cNvSpPr txBox="1"/>
          <p:nvPr/>
        </p:nvSpPr>
        <p:spPr>
          <a:xfrm>
            <a:off x="296214" y="3726225"/>
            <a:ext cx="3622163" cy="2464649"/>
          </a:xfrm>
          <a:prstGeom prst="rect">
            <a:avLst/>
          </a:prstGeom>
          <a:noFill/>
        </p:spPr>
        <p:txBody>
          <a:bodyPr wrap="square" rtlCol="0">
            <a:spAutoFit/>
          </a:bodyPr>
          <a:lstStyle/>
          <a:p>
            <a:pPr lvl="1">
              <a:lnSpc>
                <a:spcPct val="107000"/>
              </a:lnSpc>
              <a:spcBef>
                <a:spcPts val="1200"/>
              </a:spcBef>
              <a:spcAft>
                <a:spcPts val="1200"/>
              </a:spcAft>
            </a:pPr>
            <a:r>
              <a:rPr lang="en-GB" sz="2800" dirty="0">
                <a:solidFill>
                  <a:srgbClr val="292929"/>
                </a:solidFill>
                <a:ea typeface="Times New Roman" panose="02020603050405020304" pitchFamily="18" charset="0"/>
                <a:cs typeface="Verdana"/>
              </a:rPr>
              <a:t>3.) </a:t>
            </a:r>
            <a:r>
              <a:rPr lang="vi-VN" sz="2800" dirty="0" smtClean="0">
                <a:solidFill>
                  <a:srgbClr val="292929"/>
                </a:solidFill>
                <a:ea typeface="Times New Roman" panose="02020603050405020304" pitchFamily="18" charset="0"/>
                <a:cs typeface="Verdana"/>
              </a:rPr>
              <a:t>Cách cư xử</a:t>
            </a:r>
          </a:p>
          <a:p>
            <a:pPr marL="1257300" lvl="2" indent="-342900">
              <a:lnSpc>
                <a:spcPct val="107000"/>
              </a:lnSpc>
              <a:spcBef>
                <a:spcPts val="1200"/>
              </a:spcBef>
              <a:spcAft>
                <a:spcPts val="1200"/>
              </a:spcAft>
              <a:buFont typeface="Wingdings" charset="2"/>
              <a:buChar char="Ø"/>
            </a:pPr>
            <a:r>
              <a:rPr lang="vi-VN" sz="2000" dirty="0" smtClean="0">
                <a:solidFill>
                  <a:srgbClr val="292929"/>
                </a:solidFill>
                <a:ea typeface="Times New Roman" panose="02020603050405020304" pitchFamily="18" charset="0"/>
                <a:cs typeface="Verdana"/>
              </a:rPr>
              <a:t>Lắng nghe</a:t>
            </a:r>
          </a:p>
          <a:p>
            <a:pPr marL="1257300" lvl="2" indent="-342900">
              <a:lnSpc>
                <a:spcPct val="107000"/>
              </a:lnSpc>
              <a:spcBef>
                <a:spcPts val="1200"/>
              </a:spcBef>
              <a:spcAft>
                <a:spcPts val="1200"/>
              </a:spcAft>
              <a:buFont typeface="Wingdings" charset="2"/>
              <a:buChar char="Ø"/>
            </a:pPr>
            <a:r>
              <a:rPr lang="vi-VN" sz="2000" dirty="0" smtClean="0">
                <a:solidFill>
                  <a:srgbClr val="292929"/>
                </a:solidFill>
                <a:ea typeface="Times New Roman" panose="02020603050405020304" pitchFamily="18" charset="0"/>
                <a:cs typeface="Verdana"/>
              </a:rPr>
              <a:t>Phản hồi</a:t>
            </a:r>
          </a:p>
          <a:p>
            <a:pPr marL="1257300" lvl="2" indent="-342900">
              <a:lnSpc>
                <a:spcPct val="107000"/>
              </a:lnSpc>
              <a:spcBef>
                <a:spcPts val="1200"/>
              </a:spcBef>
              <a:spcAft>
                <a:spcPts val="1200"/>
              </a:spcAft>
              <a:buFont typeface="Wingdings" charset="2"/>
              <a:buChar char="Ø"/>
            </a:pPr>
            <a:r>
              <a:rPr lang="vi-VN" sz="2000" dirty="0" smtClean="0">
                <a:solidFill>
                  <a:srgbClr val="292929"/>
                </a:solidFill>
                <a:ea typeface="Times New Roman" panose="02020603050405020304" pitchFamily="18" charset="0"/>
                <a:cs typeface="Verdana"/>
              </a:rPr>
              <a:t>Hướng dẫn</a:t>
            </a:r>
            <a:r>
              <a:rPr lang="en-GB" sz="2000" dirty="0" smtClean="0">
                <a:solidFill>
                  <a:srgbClr val="292929"/>
                </a:solidFill>
                <a:ea typeface="Times New Roman" panose="02020603050405020304" pitchFamily="18" charset="0"/>
                <a:cs typeface="Verdana"/>
              </a:rPr>
              <a:t> </a:t>
            </a:r>
            <a:endParaRPr lang="en-GB" sz="2000" dirty="0">
              <a:solidFill>
                <a:srgbClr val="292929"/>
              </a:solidFill>
              <a:ea typeface="Times New Roman" panose="02020603050405020304" pitchFamily="18" charset="0"/>
              <a:cs typeface="Verdana"/>
            </a:endParaRPr>
          </a:p>
        </p:txBody>
      </p:sp>
      <p:sp>
        <p:nvSpPr>
          <p:cNvPr id="7" name="TextBox 6"/>
          <p:cNvSpPr txBox="1"/>
          <p:nvPr/>
        </p:nvSpPr>
        <p:spPr>
          <a:xfrm>
            <a:off x="4474111" y="930327"/>
            <a:ext cx="3914515" cy="2505301"/>
          </a:xfrm>
          <a:prstGeom prst="rect">
            <a:avLst/>
          </a:prstGeom>
          <a:noFill/>
        </p:spPr>
        <p:txBody>
          <a:bodyPr wrap="square" rtlCol="0">
            <a:spAutoFit/>
          </a:bodyPr>
          <a:lstStyle/>
          <a:p>
            <a:r>
              <a:rPr lang="en-GB" sz="2800" dirty="0">
                <a:solidFill>
                  <a:srgbClr val="292929"/>
                </a:solidFill>
                <a:ea typeface="Times New Roman" panose="02020603050405020304" pitchFamily="18" charset="0"/>
                <a:cs typeface="Verdana"/>
              </a:rPr>
              <a:t>2.) </a:t>
            </a:r>
            <a:r>
              <a:rPr lang="vi-VN" sz="2800" dirty="0" smtClean="0">
                <a:solidFill>
                  <a:srgbClr val="292929"/>
                </a:solidFill>
                <a:ea typeface="Times New Roman" panose="02020603050405020304" pitchFamily="18" charset="0"/>
                <a:cs typeface="Verdana"/>
              </a:rPr>
              <a:t>Tầm nhìn thuyết phục</a:t>
            </a:r>
            <a:endParaRPr lang="en-GB" dirty="0">
              <a:solidFill>
                <a:srgbClr val="292929"/>
              </a:solidFill>
              <a:ea typeface="Times New Roman" panose="02020603050405020304" pitchFamily="18" charset="0"/>
              <a:cs typeface="Verdana"/>
            </a:endParaRPr>
          </a:p>
          <a:p>
            <a:pPr marL="914400" lvl="1" indent="-457200">
              <a:lnSpc>
                <a:spcPct val="107000"/>
              </a:lnSpc>
              <a:spcBef>
                <a:spcPts val="1200"/>
              </a:spcBef>
              <a:spcAft>
                <a:spcPts val="1200"/>
              </a:spcAft>
              <a:buFont typeface="Wingdings" charset="2"/>
              <a:buChar char="Ø"/>
            </a:pPr>
            <a:r>
              <a:rPr lang="vi-VN" sz="2000" dirty="0" smtClean="0">
                <a:solidFill>
                  <a:srgbClr val="292929"/>
                </a:solidFill>
                <a:ea typeface="Times New Roman" panose="02020603050405020304" pitchFamily="18" charset="0"/>
                <a:cs typeface="Verdana"/>
              </a:rPr>
              <a:t>Các chiến lược</a:t>
            </a:r>
          </a:p>
          <a:p>
            <a:pPr marL="914400" lvl="1" indent="-457200">
              <a:lnSpc>
                <a:spcPct val="107000"/>
              </a:lnSpc>
              <a:spcBef>
                <a:spcPts val="1200"/>
              </a:spcBef>
              <a:spcAft>
                <a:spcPts val="1200"/>
              </a:spcAft>
              <a:buFont typeface="Wingdings" charset="2"/>
              <a:buChar char="Ø"/>
            </a:pPr>
            <a:r>
              <a:rPr lang="vi-VN" sz="2000" dirty="0" smtClean="0">
                <a:solidFill>
                  <a:srgbClr val="292929"/>
                </a:solidFill>
                <a:ea typeface="Times New Roman" panose="02020603050405020304" pitchFamily="18" charset="0"/>
                <a:cs typeface="Verdana"/>
              </a:rPr>
              <a:t>Thấu hiểu và giao tiếp</a:t>
            </a:r>
            <a:endParaRPr lang="en-GB" dirty="0">
              <a:solidFill>
                <a:srgbClr val="292929"/>
              </a:solidFill>
              <a:ea typeface="Times New Roman" panose="02020603050405020304" pitchFamily="18" charset="0"/>
              <a:cs typeface="Verdana"/>
            </a:endParaRPr>
          </a:p>
          <a:p>
            <a:endParaRPr lang="en-US" dirty="0"/>
          </a:p>
        </p:txBody>
      </p:sp>
      <p:sp>
        <p:nvSpPr>
          <p:cNvPr id="3" name="TextBox 2"/>
          <p:cNvSpPr txBox="1"/>
          <p:nvPr/>
        </p:nvSpPr>
        <p:spPr>
          <a:xfrm>
            <a:off x="296213" y="930490"/>
            <a:ext cx="3948655" cy="2793970"/>
          </a:xfrm>
          <a:prstGeom prst="rect">
            <a:avLst/>
          </a:prstGeom>
          <a:noFill/>
        </p:spPr>
        <p:txBody>
          <a:bodyPr wrap="square" rtlCol="0">
            <a:spAutoFit/>
          </a:bodyPr>
          <a:lstStyle/>
          <a:p>
            <a:pPr lvl="1">
              <a:lnSpc>
                <a:spcPct val="107000"/>
              </a:lnSpc>
              <a:spcBef>
                <a:spcPts val="1200"/>
              </a:spcBef>
              <a:spcAft>
                <a:spcPts val="1200"/>
              </a:spcAft>
            </a:pPr>
            <a:r>
              <a:rPr lang="en-GB" sz="2800" dirty="0">
                <a:solidFill>
                  <a:srgbClr val="292929"/>
                </a:solidFill>
                <a:ea typeface="Times New Roman" panose="02020603050405020304" pitchFamily="18" charset="0"/>
                <a:cs typeface="Verdana"/>
              </a:rPr>
              <a:t>1.) </a:t>
            </a:r>
            <a:r>
              <a:rPr lang="vi-VN" sz="2800" dirty="0" smtClean="0">
                <a:solidFill>
                  <a:srgbClr val="292929"/>
                </a:solidFill>
                <a:ea typeface="Times New Roman" panose="02020603050405020304" pitchFamily="18" charset="0"/>
                <a:cs typeface="Verdana"/>
              </a:rPr>
              <a:t>Tự nhận thức</a:t>
            </a:r>
          </a:p>
          <a:p>
            <a:pPr marL="1257300" lvl="2" indent="-342900">
              <a:lnSpc>
                <a:spcPct val="107000"/>
              </a:lnSpc>
              <a:spcBef>
                <a:spcPts val="1200"/>
              </a:spcBef>
              <a:spcAft>
                <a:spcPts val="1200"/>
              </a:spcAft>
              <a:buFont typeface="Wingdings" charset="2"/>
              <a:buChar char="Ø"/>
            </a:pPr>
            <a:r>
              <a:rPr lang="en-GB" sz="2000" dirty="0">
                <a:solidFill>
                  <a:srgbClr val="292929"/>
                </a:solidFill>
                <a:ea typeface="Times New Roman" panose="02020603050405020304" pitchFamily="18" charset="0"/>
                <a:cs typeface="Verdana"/>
              </a:rPr>
              <a:t>EQ</a:t>
            </a:r>
          </a:p>
          <a:p>
            <a:pPr marL="1371600" lvl="2" indent="-457200">
              <a:lnSpc>
                <a:spcPct val="107000"/>
              </a:lnSpc>
              <a:spcBef>
                <a:spcPts val="1200"/>
              </a:spcBef>
              <a:spcAft>
                <a:spcPts val="1200"/>
              </a:spcAft>
              <a:buFont typeface="Wingdings" charset="2"/>
              <a:buChar char="Ø"/>
            </a:pPr>
            <a:r>
              <a:rPr lang="vi-VN" sz="2000" dirty="0" smtClean="0">
                <a:solidFill>
                  <a:srgbClr val="292929"/>
                </a:solidFill>
                <a:ea typeface="Times New Roman" panose="02020603050405020304" pitchFamily="18" charset="0"/>
                <a:cs typeface="Verdana"/>
              </a:rPr>
              <a:t>Lòng tin &amp; lòng trung thành</a:t>
            </a:r>
          </a:p>
          <a:p>
            <a:pPr marL="1371600" lvl="2" indent="-457200">
              <a:lnSpc>
                <a:spcPct val="107000"/>
              </a:lnSpc>
              <a:spcBef>
                <a:spcPts val="1200"/>
              </a:spcBef>
              <a:spcAft>
                <a:spcPts val="1200"/>
              </a:spcAft>
              <a:buFont typeface="Wingdings" charset="2"/>
              <a:buChar char="Ø"/>
            </a:pPr>
            <a:r>
              <a:rPr lang="vi-VN" sz="2000" dirty="0" smtClean="0">
                <a:solidFill>
                  <a:srgbClr val="292929"/>
                </a:solidFill>
                <a:ea typeface="Times New Roman" panose="02020603050405020304" pitchFamily="18" charset="0"/>
                <a:cs typeface="Verdana"/>
              </a:rPr>
              <a:t>Giá trị</a:t>
            </a:r>
            <a:endParaRPr lang="en-US" dirty="0"/>
          </a:p>
        </p:txBody>
      </p:sp>
      <p:sp>
        <p:nvSpPr>
          <p:cNvPr id="6" name="TextBox 5"/>
          <p:cNvSpPr txBox="1"/>
          <p:nvPr/>
        </p:nvSpPr>
        <p:spPr>
          <a:xfrm>
            <a:off x="4474108" y="3322443"/>
            <a:ext cx="4133863" cy="3101747"/>
          </a:xfrm>
          <a:prstGeom prst="rect">
            <a:avLst/>
          </a:prstGeom>
          <a:noFill/>
        </p:spPr>
        <p:txBody>
          <a:bodyPr wrap="square" rtlCol="0">
            <a:spAutoFit/>
          </a:bodyPr>
          <a:lstStyle/>
          <a:p>
            <a:pPr>
              <a:lnSpc>
                <a:spcPct val="107000"/>
              </a:lnSpc>
              <a:spcBef>
                <a:spcPts val="1200"/>
              </a:spcBef>
              <a:spcAft>
                <a:spcPts val="1200"/>
              </a:spcAft>
            </a:pPr>
            <a:r>
              <a:rPr lang="en-GB" sz="2800" dirty="0">
                <a:solidFill>
                  <a:srgbClr val="292929"/>
                </a:solidFill>
                <a:ea typeface="Times New Roman" panose="02020603050405020304" pitchFamily="18" charset="0"/>
                <a:cs typeface="Verdana"/>
              </a:rPr>
              <a:t>4.) </a:t>
            </a:r>
            <a:r>
              <a:rPr lang="vi-VN" sz="2800" dirty="0" smtClean="0">
                <a:solidFill>
                  <a:srgbClr val="292929"/>
                </a:solidFill>
                <a:ea typeface="Times New Roman" panose="02020603050405020304" pitchFamily="18" charset="0"/>
                <a:cs typeface="Verdana"/>
              </a:rPr>
              <a:t>Thực hiện xuất sắc</a:t>
            </a:r>
          </a:p>
          <a:p>
            <a:pPr marL="800100" lvl="1" indent="-342900">
              <a:lnSpc>
                <a:spcPct val="107000"/>
              </a:lnSpc>
              <a:spcBef>
                <a:spcPts val="1200"/>
              </a:spcBef>
              <a:spcAft>
                <a:spcPts val="1200"/>
              </a:spcAft>
              <a:buFont typeface="Wingdings" charset="2"/>
              <a:buChar char="Ø"/>
            </a:pPr>
            <a:r>
              <a:rPr lang="vi-VN" sz="2000" dirty="0" smtClean="0">
                <a:solidFill>
                  <a:srgbClr val="292929"/>
                </a:solidFill>
                <a:ea typeface="Times New Roman" panose="02020603050405020304" pitchFamily="18" charset="0"/>
                <a:cs typeface="Verdana"/>
              </a:rPr>
              <a:t>Các nguồn lực</a:t>
            </a:r>
          </a:p>
          <a:p>
            <a:pPr marL="800100" lvl="1" indent="-342900">
              <a:lnSpc>
                <a:spcPct val="107000"/>
              </a:lnSpc>
              <a:spcBef>
                <a:spcPts val="1200"/>
              </a:spcBef>
              <a:spcAft>
                <a:spcPts val="1200"/>
              </a:spcAft>
              <a:buFont typeface="Wingdings" charset="2"/>
              <a:buChar char="Ø"/>
            </a:pPr>
            <a:r>
              <a:rPr lang="vi-VN" sz="2000" dirty="0" smtClean="0">
                <a:solidFill>
                  <a:srgbClr val="292929"/>
                </a:solidFill>
                <a:ea typeface="Times New Roman" panose="02020603050405020304" pitchFamily="18" charset="0"/>
                <a:cs typeface="Verdana"/>
              </a:rPr>
              <a:t>Gây dựng sự đồng thuận</a:t>
            </a:r>
          </a:p>
          <a:p>
            <a:pPr marL="800100" lvl="1" indent="-342900">
              <a:lnSpc>
                <a:spcPct val="107000"/>
              </a:lnSpc>
              <a:spcBef>
                <a:spcPts val="1200"/>
              </a:spcBef>
              <a:spcAft>
                <a:spcPts val="1200"/>
              </a:spcAft>
              <a:buFont typeface="Wingdings" charset="2"/>
              <a:buChar char="Ø"/>
            </a:pPr>
            <a:r>
              <a:rPr lang="vi-VN" sz="2000" dirty="0" smtClean="0">
                <a:solidFill>
                  <a:srgbClr val="292929"/>
                </a:solidFill>
                <a:ea typeface="Times New Roman" panose="02020603050405020304" pitchFamily="18" charset="0"/>
                <a:cs typeface="Verdana"/>
              </a:rPr>
              <a:t>Linh hoạt</a:t>
            </a:r>
          </a:p>
          <a:p>
            <a:pPr marL="800100" lvl="1" indent="-342900">
              <a:lnSpc>
                <a:spcPct val="107000"/>
              </a:lnSpc>
              <a:spcBef>
                <a:spcPts val="1200"/>
              </a:spcBef>
              <a:spcAft>
                <a:spcPts val="1200"/>
              </a:spcAft>
              <a:buFont typeface="Wingdings" charset="2"/>
              <a:buChar char="Ø"/>
            </a:pPr>
            <a:r>
              <a:rPr lang="vi-VN" sz="2000" dirty="0" smtClean="0">
                <a:solidFill>
                  <a:srgbClr val="292929"/>
                </a:solidFill>
                <a:ea typeface="Times New Roman" panose="02020603050405020304" pitchFamily="18" charset="0"/>
                <a:cs typeface="Verdana"/>
              </a:rPr>
              <a:t>Các kết quả</a:t>
            </a:r>
            <a:endParaRPr lang="en-GB" sz="2000" dirty="0">
              <a:solidFill>
                <a:srgbClr val="292929"/>
              </a:solidFill>
              <a:ea typeface="Times New Roman" panose="02020603050405020304" pitchFamily="18" charset="0"/>
              <a:cs typeface="Verdana"/>
            </a:endParaRPr>
          </a:p>
        </p:txBody>
      </p:sp>
    </p:spTree>
    <p:extLst>
      <p:ext uri="{BB962C8B-B14F-4D97-AF65-F5344CB8AC3E}">
        <p14:creationId xmlns:p14="http://schemas.microsoft.com/office/powerpoint/2010/main" val="19338889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5E1866E-14FB-4FF8-99F4-6802063A4D97}"/>
              </a:ext>
            </a:extLst>
          </p:cNvPr>
          <p:cNvPicPr>
            <a:picLocks noChangeAspect="1"/>
          </p:cNvPicPr>
          <p:nvPr/>
        </p:nvPicPr>
        <p:blipFill>
          <a:blip r:embed="rId3"/>
          <a:stretch>
            <a:fillRect/>
          </a:stretch>
        </p:blipFill>
        <p:spPr>
          <a:xfrm>
            <a:off x="1508497" y="438203"/>
            <a:ext cx="6160958" cy="4766872"/>
          </a:xfrm>
          <a:prstGeom prst="rect">
            <a:avLst/>
          </a:prstGeom>
        </p:spPr>
      </p:pic>
      <p:sp>
        <p:nvSpPr>
          <p:cNvPr id="4" name="TextBox 3"/>
          <p:cNvSpPr txBox="1"/>
          <p:nvPr/>
        </p:nvSpPr>
        <p:spPr>
          <a:xfrm>
            <a:off x="-52093" y="5817245"/>
            <a:ext cx="9288120" cy="400110"/>
          </a:xfrm>
          <a:prstGeom prst="rect">
            <a:avLst/>
          </a:prstGeom>
          <a:noFill/>
        </p:spPr>
        <p:txBody>
          <a:bodyPr wrap="none" rtlCol="0">
            <a:spAutoFit/>
          </a:bodyPr>
          <a:lstStyle/>
          <a:p>
            <a:pPr marL="285750" indent="-285750">
              <a:buFont typeface="Arial"/>
              <a:buChar char="•"/>
            </a:pPr>
            <a:r>
              <a:rPr lang="en-US" sz="2000" dirty="0" err="1" smtClean="0"/>
              <a:t>Đưa</a:t>
            </a:r>
            <a:r>
              <a:rPr lang="en-US" sz="2000" dirty="0" smtClean="0"/>
              <a:t> </a:t>
            </a:r>
            <a:r>
              <a:rPr lang="en-US" sz="2000" dirty="0" err="1" smtClean="0"/>
              <a:t>ra</a:t>
            </a:r>
            <a:r>
              <a:rPr lang="en-US" sz="2000" dirty="0" smtClean="0"/>
              <a:t> </a:t>
            </a:r>
            <a:r>
              <a:rPr lang="en-US" sz="2000" dirty="0" err="1" smtClean="0"/>
              <a:t>những</a:t>
            </a:r>
            <a:r>
              <a:rPr lang="en-US" sz="2000" dirty="0" smtClean="0"/>
              <a:t> </a:t>
            </a:r>
            <a:r>
              <a:rPr lang="en-US" sz="2000" dirty="0" err="1" smtClean="0"/>
              <a:t>thông</a:t>
            </a:r>
            <a:r>
              <a:rPr lang="en-US" sz="2000" dirty="0" smtClean="0"/>
              <a:t> tin </a:t>
            </a:r>
            <a:r>
              <a:rPr lang="en-US" sz="2000" dirty="0" err="1" smtClean="0"/>
              <a:t>để</a:t>
            </a:r>
            <a:r>
              <a:rPr lang="en-US" sz="2000" dirty="0" smtClean="0"/>
              <a:t> </a:t>
            </a:r>
            <a:r>
              <a:rPr lang="en-US" sz="2000" dirty="0" err="1" smtClean="0"/>
              <a:t>đánh</a:t>
            </a:r>
            <a:r>
              <a:rPr lang="en-US" sz="2000" dirty="0" smtClean="0"/>
              <a:t> </a:t>
            </a:r>
            <a:r>
              <a:rPr lang="en-US" sz="2000" dirty="0" err="1" smtClean="0"/>
              <a:t>giá</a:t>
            </a:r>
            <a:r>
              <a:rPr lang="en-US" sz="2000" dirty="0" smtClean="0"/>
              <a:t> </a:t>
            </a:r>
            <a:r>
              <a:rPr lang="en-US" sz="2000" dirty="0" err="1" smtClean="0"/>
              <a:t>tổ</a:t>
            </a:r>
            <a:r>
              <a:rPr lang="en-US" sz="2000" dirty="0" smtClean="0"/>
              <a:t> </a:t>
            </a:r>
            <a:r>
              <a:rPr lang="en-US" sz="2000" dirty="0" err="1" smtClean="0"/>
              <a:t>chức</a:t>
            </a:r>
            <a:r>
              <a:rPr lang="en-US" sz="2000" dirty="0" smtClean="0"/>
              <a:t> </a:t>
            </a:r>
            <a:r>
              <a:rPr lang="en-US" sz="2000" dirty="0" err="1" smtClean="0"/>
              <a:t>của</a:t>
            </a:r>
            <a:r>
              <a:rPr lang="en-US" sz="2000" dirty="0" smtClean="0"/>
              <a:t> </a:t>
            </a:r>
            <a:r>
              <a:rPr lang="en-US" sz="2000" dirty="0" err="1" smtClean="0"/>
              <a:t>bạn</a:t>
            </a:r>
            <a:r>
              <a:rPr lang="en-US" sz="2000" dirty="0" smtClean="0"/>
              <a:t> </a:t>
            </a:r>
            <a:r>
              <a:rPr lang="en-US" sz="2000" dirty="0" err="1" smtClean="0"/>
              <a:t>dựa</a:t>
            </a:r>
            <a:r>
              <a:rPr lang="en-US" sz="2000" dirty="0" smtClean="0"/>
              <a:t> </a:t>
            </a:r>
            <a:r>
              <a:rPr lang="en-US" sz="2000" dirty="0" err="1" smtClean="0"/>
              <a:t>trên</a:t>
            </a:r>
            <a:r>
              <a:rPr lang="en-US" sz="2000" dirty="0" smtClean="0"/>
              <a:t> 7 </a:t>
            </a:r>
            <a:r>
              <a:rPr lang="en-US" sz="2000" dirty="0" err="1" smtClean="0"/>
              <a:t>năng</a:t>
            </a:r>
            <a:r>
              <a:rPr lang="en-US" sz="2000" dirty="0" smtClean="0"/>
              <a:t> </a:t>
            </a:r>
            <a:r>
              <a:rPr lang="en-US" sz="2000" dirty="0" err="1" smtClean="0"/>
              <a:t>lực</a:t>
            </a:r>
            <a:r>
              <a:rPr lang="en-US" sz="2000" dirty="0" smtClean="0"/>
              <a:t> </a:t>
            </a:r>
            <a:r>
              <a:rPr lang="en-US" sz="2000" dirty="0" err="1" smtClean="0"/>
              <a:t>trên</a:t>
            </a:r>
            <a:endParaRPr lang="en-US" sz="2000" dirty="0" smtClean="0"/>
          </a:p>
        </p:txBody>
      </p:sp>
    </p:spTree>
    <p:extLst>
      <p:ext uri="{BB962C8B-B14F-4D97-AF65-F5344CB8AC3E}">
        <p14:creationId xmlns:p14="http://schemas.microsoft.com/office/powerpoint/2010/main" val="7064844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extBox 1"/>
          <p:cNvSpPr txBox="1"/>
          <p:nvPr/>
        </p:nvSpPr>
        <p:spPr>
          <a:xfrm>
            <a:off x="1143001" y="123490"/>
            <a:ext cx="4217750" cy="707886"/>
          </a:xfrm>
          <a:prstGeom prst="rect">
            <a:avLst/>
          </a:prstGeom>
          <a:noFill/>
        </p:spPr>
        <p:txBody>
          <a:bodyPr wrap="square" rtlCol="0">
            <a:spAutoFit/>
          </a:bodyPr>
          <a:lstStyle/>
          <a:p>
            <a:r>
              <a:rPr lang="vi-VN" sz="4000" b="1" dirty="0" smtClean="0"/>
              <a:t>Các điểm chính</a:t>
            </a:r>
            <a:endParaRPr lang="en-US" sz="4000" b="1" dirty="0"/>
          </a:p>
        </p:txBody>
      </p:sp>
      <p:sp>
        <p:nvSpPr>
          <p:cNvPr id="4" name="TextBox 3"/>
          <p:cNvSpPr txBox="1"/>
          <p:nvPr/>
        </p:nvSpPr>
        <p:spPr>
          <a:xfrm>
            <a:off x="1143001" y="1136534"/>
            <a:ext cx="7098424" cy="4524315"/>
          </a:xfrm>
          <a:prstGeom prst="rect">
            <a:avLst/>
          </a:prstGeom>
          <a:noFill/>
        </p:spPr>
        <p:txBody>
          <a:bodyPr wrap="square" rtlCol="0">
            <a:spAutoFit/>
          </a:bodyPr>
          <a:lstStyle/>
          <a:p>
            <a:pPr marL="285750" indent="-285750">
              <a:buFont typeface="Arial"/>
              <a:buChar char="•"/>
            </a:pPr>
            <a:r>
              <a:rPr lang="en-US" sz="3600" dirty="0" err="1"/>
              <a:t>Bệnh</a:t>
            </a:r>
            <a:r>
              <a:rPr lang="en-US" sz="3600" dirty="0"/>
              <a:t> </a:t>
            </a:r>
            <a:r>
              <a:rPr lang="en-US" sz="3600" dirty="0" err="1"/>
              <a:t>viện</a:t>
            </a:r>
            <a:r>
              <a:rPr lang="en-US" sz="3600" dirty="0"/>
              <a:t> / </a:t>
            </a:r>
            <a:r>
              <a:rPr lang="en-US" sz="3600" dirty="0" err="1"/>
              <a:t>Tổ</a:t>
            </a:r>
            <a:r>
              <a:rPr lang="en-US" sz="3600" dirty="0"/>
              <a:t> </a:t>
            </a:r>
            <a:r>
              <a:rPr lang="en-US" sz="3600" dirty="0" err="1"/>
              <a:t>chức</a:t>
            </a:r>
            <a:r>
              <a:rPr lang="en-US" sz="3600" dirty="0"/>
              <a:t> </a:t>
            </a:r>
            <a:r>
              <a:rPr lang="en-US" sz="3600" dirty="0" err="1"/>
              <a:t>cần</a:t>
            </a:r>
            <a:r>
              <a:rPr lang="en-US" sz="3600" dirty="0"/>
              <a:t> </a:t>
            </a:r>
            <a:r>
              <a:rPr lang="vi-VN" sz="3600" dirty="0" smtClean="0"/>
              <a:t>có những </a:t>
            </a:r>
            <a:r>
              <a:rPr lang="en-US" sz="3600" dirty="0" err="1" smtClean="0"/>
              <a:t>năng</a:t>
            </a:r>
            <a:r>
              <a:rPr lang="en-US" sz="3600" dirty="0" smtClean="0"/>
              <a:t> </a:t>
            </a:r>
            <a:r>
              <a:rPr lang="en-US" sz="3600" dirty="0" err="1"/>
              <a:t>lực</a:t>
            </a:r>
            <a:r>
              <a:rPr lang="en-US" sz="3600" dirty="0"/>
              <a:t> then </a:t>
            </a:r>
            <a:r>
              <a:rPr lang="en-US" sz="3600" dirty="0" err="1"/>
              <a:t>chốt</a:t>
            </a:r>
            <a:r>
              <a:rPr lang="en-US" sz="3600" dirty="0"/>
              <a:t> (7</a:t>
            </a:r>
            <a:r>
              <a:rPr lang="en-US" sz="3600" dirty="0" smtClean="0"/>
              <a:t>)</a:t>
            </a:r>
          </a:p>
          <a:p>
            <a:pPr marL="285750" indent="-285750">
              <a:buFont typeface="Arial"/>
              <a:buChar char="•"/>
            </a:pPr>
            <a:endParaRPr lang="en-US" sz="3600" dirty="0" smtClean="0"/>
          </a:p>
          <a:p>
            <a:pPr marL="285750" indent="-285750">
              <a:buFont typeface="Arial"/>
              <a:buChar char="•"/>
            </a:pPr>
            <a:r>
              <a:rPr lang="en-US" sz="3600" dirty="0" err="1" smtClean="0"/>
              <a:t>Hãy</a:t>
            </a:r>
            <a:r>
              <a:rPr lang="en-US" sz="3600" dirty="0" smtClean="0"/>
              <a:t> </a:t>
            </a:r>
            <a:r>
              <a:rPr lang="en-US" sz="3600" dirty="0" err="1"/>
              <a:t>cố</a:t>
            </a:r>
            <a:r>
              <a:rPr lang="en-US" sz="3600" dirty="0"/>
              <a:t> </a:t>
            </a:r>
            <a:r>
              <a:rPr lang="en-US" sz="3600" dirty="0" err="1"/>
              <a:t>ý</a:t>
            </a:r>
            <a:r>
              <a:rPr lang="en-US" sz="3600" dirty="0"/>
              <a:t> </a:t>
            </a:r>
            <a:r>
              <a:rPr lang="en-US" sz="3600" dirty="0" err="1"/>
              <a:t>tạo</a:t>
            </a:r>
            <a:r>
              <a:rPr lang="en-US" sz="3600" dirty="0"/>
              <a:t> </a:t>
            </a:r>
            <a:r>
              <a:rPr lang="en-US" sz="3600" dirty="0" err="1"/>
              <a:t>ra</a:t>
            </a:r>
            <a:r>
              <a:rPr lang="en-US" sz="3600" dirty="0"/>
              <a:t> </a:t>
            </a:r>
            <a:r>
              <a:rPr lang="en-US" sz="3600" dirty="0" err="1"/>
              <a:t>văn</a:t>
            </a:r>
            <a:r>
              <a:rPr lang="en-US" sz="3600" dirty="0"/>
              <a:t> </a:t>
            </a:r>
            <a:r>
              <a:rPr lang="en-US" sz="3600" dirty="0" err="1"/>
              <a:t>hóa</a:t>
            </a:r>
            <a:r>
              <a:rPr lang="en-US" sz="3600" dirty="0"/>
              <a:t> </a:t>
            </a:r>
            <a:r>
              <a:rPr lang="en-US" sz="3600" dirty="0" err="1"/>
              <a:t>bạn</a:t>
            </a:r>
            <a:r>
              <a:rPr lang="en-US" sz="3600" dirty="0"/>
              <a:t> </a:t>
            </a:r>
            <a:r>
              <a:rPr lang="en-US" sz="3600" dirty="0" err="1"/>
              <a:t>cần</a:t>
            </a:r>
            <a:r>
              <a:rPr lang="en-US" sz="3600" dirty="0"/>
              <a:t> </a:t>
            </a:r>
            <a:r>
              <a:rPr lang="en-US" sz="3600" dirty="0" err="1"/>
              <a:t>để</a:t>
            </a:r>
            <a:r>
              <a:rPr lang="en-US" sz="3600" dirty="0"/>
              <a:t> </a:t>
            </a:r>
            <a:r>
              <a:rPr lang="en-US" sz="3600" dirty="0" err="1"/>
              <a:t>đạt</a:t>
            </a:r>
            <a:r>
              <a:rPr lang="en-US" sz="3600" dirty="0"/>
              <a:t> </a:t>
            </a:r>
            <a:r>
              <a:rPr lang="en-US" sz="3600" dirty="0" err="1"/>
              <a:t>được</a:t>
            </a:r>
            <a:r>
              <a:rPr lang="en-US" sz="3600" dirty="0"/>
              <a:t> </a:t>
            </a:r>
            <a:r>
              <a:rPr lang="en-US" sz="3600" dirty="0" err="1"/>
              <a:t>chiến</a:t>
            </a:r>
            <a:r>
              <a:rPr lang="en-US" sz="3600" dirty="0"/>
              <a:t> </a:t>
            </a:r>
            <a:r>
              <a:rPr lang="en-US" sz="3600" dirty="0" err="1" smtClean="0"/>
              <a:t>lược</a:t>
            </a:r>
            <a:endParaRPr lang="en-US" sz="3600" dirty="0" smtClean="0"/>
          </a:p>
          <a:p>
            <a:pPr marL="285750" indent="-285750">
              <a:buFont typeface="Arial"/>
              <a:buChar char="•"/>
            </a:pPr>
            <a:endParaRPr lang="en-US" sz="3600" dirty="0"/>
          </a:p>
          <a:p>
            <a:pPr marL="285750" indent="-285750">
              <a:buFont typeface="Arial"/>
              <a:buChar char="•"/>
            </a:pPr>
            <a:r>
              <a:rPr lang="en-US" sz="3600" dirty="0" err="1" smtClean="0"/>
              <a:t>Các</a:t>
            </a:r>
            <a:r>
              <a:rPr lang="en-US" sz="3600" dirty="0" smtClean="0"/>
              <a:t> </a:t>
            </a:r>
            <a:r>
              <a:rPr lang="en-US" sz="3600" dirty="0" err="1"/>
              <a:t>nhà</a:t>
            </a:r>
            <a:r>
              <a:rPr lang="en-US" sz="3600" dirty="0"/>
              <a:t> </a:t>
            </a:r>
            <a:r>
              <a:rPr lang="en-US" sz="3600" dirty="0" err="1"/>
              <a:t>lãnh</a:t>
            </a:r>
            <a:r>
              <a:rPr lang="en-US" sz="3600" dirty="0"/>
              <a:t> </a:t>
            </a:r>
            <a:r>
              <a:rPr lang="en-US" sz="3600" dirty="0" err="1"/>
              <a:t>đạo</a:t>
            </a:r>
            <a:r>
              <a:rPr lang="en-US" sz="3600" dirty="0"/>
              <a:t> </a:t>
            </a:r>
            <a:r>
              <a:rPr lang="en-US" sz="3600" dirty="0" err="1"/>
              <a:t>phải</a:t>
            </a:r>
            <a:r>
              <a:rPr lang="en-US" sz="3600" dirty="0"/>
              <a:t> </a:t>
            </a:r>
            <a:r>
              <a:rPr lang="en-US" sz="3600" dirty="0" err="1"/>
              <a:t>phát</a:t>
            </a:r>
            <a:r>
              <a:rPr lang="en-US" sz="3600" dirty="0"/>
              <a:t> </a:t>
            </a:r>
            <a:r>
              <a:rPr lang="en-US" sz="3600" dirty="0" err="1"/>
              <a:t>triển</a:t>
            </a:r>
            <a:r>
              <a:rPr lang="en-US" sz="3600" dirty="0"/>
              <a:t> 4 </a:t>
            </a:r>
            <a:r>
              <a:rPr lang="en-US" sz="3600" dirty="0" err="1"/>
              <a:t>đặc</a:t>
            </a:r>
            <a:r>
              <a:rPr lang="en-US" sz="3600" dirty="0"/>
              <a:t> </a:t>
            </a:r>
            <a:r>
              <a:rPr lang="en-US" sz="3600" dirty="0" err="1"/>
              <a:t>điểm</a:t>
            </a:r>
            <a:r>
              <a:rPr lang="en-US" sz="3600" dirty="0"/>
              <a:t> </a:t>
            </a:r>
            <a:r>
              <a:rPr lang="en-US" sz="3600" dirty="0" err="1"/>
              <a:t>cá</a:t>
            </a:r>
            <a:r>
              <a:rPr lang="en-US" sz="3600" dirty="0"/>
              <a:t> </a:t>
            </a:r>
            <a:r>
              <a:rPr lang="en-US" sz="3600" dirty="0" err="1"/>
              <a:t>nhân</a:t>
            </a:r>
            <a:r>
              <a:rPr lang="en-US" sz="3600" dirty="0"/>
              <a:t> </a:t>
            </a:r>
            <a:r>
              <a:rPr lang="en-US" sz="3600" dirty="0" err="1"/>
              <a:t>chủ</a:t>
            </a:r>
            <a:r>
              <a:rPr lang="en-US" sz="3600" dirty="0"/>
              <a:t> </a:t>
            </a:r>
            <a:r>
              <a:rPr lang="en-US" sz="3600" dirty="0" err="1"/>
              <a:t>chốt</a:t>
            </a:r>
            <a:endParaRPr lang="en-US" sz="3600" dirty="0"/>
          </a:p>
        </p:txBody>
      </p:sp>
      <p:pic>
        <p:nvPicPr>
          <p:cNvPr id="5"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9243" y="5791297"/>
            <a:ext cx="1663017"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1155" y="5715097"/>
            <a:ext cx="14859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86700" y="5676996"/>
            <a:ext cx="584002"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28537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Theme1" id="{47B4A3AF-B22C-EE4F-8247-75F646D3FE36}" vid="{C32419CB-5D53-5A45-8D95-3C2CEDB857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1068</TotalTime>
  <Words>1412</Words>
  <Application>Microsoft Office PowerPoint</Application>
  <PresentationFormat>On-screen Show (4:3)</PresentationFormat>
  <Paragraphs>114</Paragraphs>
  <Slides>34</Slides>
  <Notes>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Erika David</dc:creator>
  <cp:lastModifiedBy>admin</cp:lastModifiedBy>
  <cp:revision>80</cp:revision>
  <dcterms:created xsi:type="dcterms:W3CDTF">2017-08-04T13:47:44Z</dcterms:created>
  <dcterms:modified xsi:type="dcterms:W3CDTF">2017-08-25T04:52:34Z</dcterms:modified>
</cp:coreProperties>
</file>